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Roboto"/>
      <p:regular r:id="rId41"/>
      <p:bold r:id="rId42"/>
      <p:italic r:id="rId43"/>
      <p:boldItalic r:id="rId44"/>
    </p:embeddedFont>
    <p:embeddedFont>
      <p:font typeface="Montserrat"/>
      <p:regular r:id="rId45"/>
      <p:bold r:id="rId46"/>
      <p:italic r:id="rId47"/>
      <p:boldItalic r:id="rId48"/>
    </p:embeddedFont>
    <p:embeddedFont>
      <p:font typeface="Lato"/>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4166BDB-5ED1-4076-82FF-65F17CDB6877}">
  <a:tblStyle styleId="{14166BDB-5ED1-4076-82FF-65F17CDB687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Roboto-bold.fntdata"/><Relationship Id="rId41" Type="http://schemas.openxmlformats.org/officeDocument/2006/relationships/font" Target="fonts/Roboto-regular.fntdata"/><Relationship Id="rId44" Type="http://schemas.openxmlformats.org/officeDocument/2006/relationships/font" Target="fonts/Roboto-boldItalic.fntdata"/><Relationship Id="rId43" Type="http://schemas.openxmlformats.org/officeDocument/2006/relationships/font" Target="fonts/Roboto-italic.fntdata"/><Relationship Id="rId46" Type="http://schemas.openxmlformats.org/officeDocument/2006/relationships/font" Target="fonts/Montserrat-bold.fntdata"/><Relationship Id="rId45"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ontserrat-boldItalic.fntdata"/><Relationship Id="rId47" Type="http://schemas.openxmlformats.org/officeDocument/2006/relationships/font" Target="fonts/Montserrat-italic.fntdata"/><Relationship Id="rId49" Type="http://schemas.openxmlformats.org/officeDocument/2006/relationships/font" Target="fonts/La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ato-italic.fntdata"/><Relationship Id="rId50" Type="http://schemas.openxmlformats.org/officeDocument/2006/relationships/font" Target="fonts/Lato-bold.fntdata"/><Relationship Id="rId52" Type="http://schemas.openxmlformats.org/officeDocument/2006/relationships/font" Target="fonts/La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a1375b8cb9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a1375b8cb9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a1375b8cb9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a1375b8cb9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ec54380c4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ec54380c4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a107acd23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a107acd23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a107acd23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a107acd23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a107acd23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a107acd23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a100d0f16f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a100d0f16f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ec54380c4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ec54380c4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a107acd23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a107acd23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a107acd23c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a107acd23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a107acd23c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a107acd23c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a107acd23c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a107acd23c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a107acd23c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a107acd23c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a107acd23c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a107acd23c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a100d0f16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a100d0f16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ec54380c42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ec54380c42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ec54380c4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ec54380c4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ec54380c4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ec54380c42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ec54380c42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ec54380c4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ec54380c42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ec54380c42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ec54380c42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ec54380c42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ec54380c42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ec54380c42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ec54380c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ec54380c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a100d0f16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a100d0f16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ec54380c42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ec54380c42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want to say this</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a1375b8cb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a1375b8cb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ec54380c42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ec54380c42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a1375b8cb9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a1375b8cb9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a1375b8cb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a1375b8cb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ec54380c4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ec54380c4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a100d0f16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a100d0f16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ec54380c4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ec54380c4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a1375b8cb9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a1375b8cb9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ec54380c4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ec54380c4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10.png"/><Relationship Id="rId5" Type="http://schemas.openxmlformats.org/officeDocument/2006/relationships/image" Target="../media/image19.jpg"/><Relationship Id="rId6"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hyperlink" Target="https://www.kaggle.com/datasets/galshochat/classification-problem-yes-or-no-50k-salary"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www.kaggle.com/datasets/galshochat/classification-problem-yes-or-no-50k-salary"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nvSpPr>
        <p:spPr>
          <a:xfrm>
            <a:off x="-85300" y="2021200"/>
            <a:ext cx="20415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rPr>
              <a:t>Muhammad Owais Imran</a:t>
            </a:r>
            <a:endParaRPr sz="1300">
              <a:solidFill>
                <a:schemeClr val="dk2"/>
              </a:solidFill>
            </a:endParaRPr>
          </a:p>
          <a:p>
            <a:pPr indent="0" lvl="0" marL="0" rtl="0" algn="ctr">
              <a:spcBef>
                <a:spcPts val="0"/>
              </a:spcBef>
              <a:spcAft>
                <a:spcPts val="0"/>
              </a:spcAft>
              <a:buClr>
                <a:schemeClr val="dk1"/>
              </a:buClr>
              <a:buSzPts val="1100"/>
              <a:buFont typeface="Arial"/>
              <a:buNone/>
            </a:pPr>
            <a:r>
              <a:rPr lang="en" sz="1300">
                <a:solidFill>
                  <a:schemeClr val="dk2"/>
                </a:solidFill>
              </a:rPr>
              <a:t>20025554</a:t>
            </a:r>
            <a:endParaRPr sz="1300">
              <a:solidFill>
                <a:schemeClr val="dk2"/>
              </a:solidFill>
            </a:endParaRPr>
          </a:p>
        </p:txBody>
      </p:sp>
      <p:pic>
        <p:nvPicPr>
          <p:cNvPr id="135" name="Google Shape;135;p13"/>
          <p:cNvPicPr preferRelativeResize="0"/>
          <p:nvPr/>
        </p:nvPicPr>
        <p:blipFill rotWithShape="1">
          <a:blip r:embed="rId3">
            <a:alphaModFix/>
          </a:blip>
          <a:srcRect b="40141" l="21895" r="17469" t="0"/>
          <a:stretch/>
        </p:blipFill>
        <p:spPr>
          <a:xfrm>
            <a:off x="7469300" y="3251540"/>
            <a:ext cx="1674700" cy="1891960"/>
          </a:xfrm>
          <a:prstGeom prst="rect">
            <a:avLst/>
          </a:prstGeom>
          <a:noFill/>
          <a:ln>
            <a:noFill/>
          </a:ln>
        </p:spPr>
      </p:pic>
      <p:pic>
        <p:nvPicPr>
          <p:cNvPr id="136" name="Google Shape;136;p13"/>
          <p:cNvPicPr preferRelativeResize="0"/>
          <p:nvPr/>
        </p:nvPicPr>
        <p:blipFill rotWithShape="1">
          <a:blip r:embed="rId4">
            <a:alphaModFix/>
          </a:blip>
          <a:srcRect b="25606" l="27423" r="37633" t="27684"/>
          <a:stretch/>
        </p:blipFill>
        <p:spPr>
          <a:xfrm>
            <a:off x="152400" y="3201100"/>
            <a:ext cx="1453149" cy="1942398"/>
          </a:xfrm>
          <a:prstGeom prst="rect">
            <a:avLst/>
          </a:prstGeom>
          <a:noFill/>
          <a:ln>
            <a:noFill/>
          </a:ln>
        </p:spPr>
      </p:pic>
      <p:pic>
        <p:nvPicPr>
          <p:cNvPr id="137" name="Google Shape;137;p13"/>
          <p:cNvPicPr preferRelativeResize="0"/>
          <p:nvPr/>
        </p:nvPicPr>
        <p:blipFill rotWithShape="1">
          <a:blip r:embed="rId5">
            <a:alphaModFix/>
          </a:blip>
          <a:srcRect b="13779" l="0" r="0" t="27209"/>
          <a:stretch/>
        </p:blipFill>
        <p:spPr>
          <a:xfrm>
            <a:off x="6891100" y="34988"/>
            <a:ext cx="2238474" cy="1761275"/>
          </a:xfrm>
          <a:prstGeom prst="rect">
            <a:avLst/>
          </a:prstGeom>
          <a:noFill/>
          <a:ln>
            <a:noFill/>
          </a:ln>
        </p:spPr>
      </p:pic>
      <p:sp>
        <p:nvSpPr>
          <p:cNvPr id="138" name="Google Shape;138;p13"/>
          <p:cNvSpPr txBox="1"/>
          <p:nvPr/>
        </p:nvSpPr>
        <p:spPr>
          <a:xfrm>
            <a:off x="152400" y="2626550"/>
            <a:ext cx="1519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rPr>
              <a:t>Aayush Aggarwal</a:t>
            </a:r>
            <a:endParaRPr sz="1300">
              <a:solidFill>
                <a:schemeClr val="dk2"/>
              </a:solidFill>
            </a:endParaRPr>
          </a:p>
          <a:p>
            <a:pPr indent="0" lvl="0" marL="0" rtl="0" algn="ctr">
              <a:spcBef>
                <a:spcPts val="0"/>
              </a:spcBef>
              <a:spcAft>
                <a:spcPts val="0"/>
              </a:spcAft>
              <a:buNone/>
            </a:pPr>
            <a:r>
              <a:rPr lang="en" sz="1300">
                <a:solidFill>
                  <a:schemeClr val="dk2"/>
                </a:solidFill>
              </a:rPr>
              <a:t>20011332</a:t>
            </a:r>
            <a:endParaRPr sz="1300">
              <a:solidFill>
                <a:schemeClr val="dk2"/>
              </a:solidFill>
            </a:endParaRPr>
          </a:p>
        </p:txBody>
      </p:sp>
      <p:sp>
        <p:nvSpPr>
          <p:cNvPr id="139" name="Google Shape;139;p13"/>
          <p:cNvSpPr txBox="1"/>
          <p:nvPr/>
        </p:nvSpPr>
        <p:spPr>
          <a:xfrm>
            <a:off x="7088063" y="1796275"/>
            <a:ext cx="20415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rPr>
              <a:t>Sri Jay Adarsh Gogineni</a:t>
            </a:r>
            <a:endParaRPr sz="1300">
              <a:solidFill>
                <a:schemeClr val="dk2"/>
              </a:solidFill>
            </a:endParaRPr>
          </a:p>
          <a:p>
            <a:pPr indent="0" lvl="0" marL="0" rtl="0" algn="ctr">
              <a:spcBef>
                <a:spcPts val="0"/>
              </a:spcBef>
              <a:spcAft>
                <a:spcPts val="0"/>
              </a:spcAft>
              <a:buNone/>
            </a:pPr>
            <a:r>
              <a:rPr lang="en" sz="1300">
                <a:solidFill>
                  <a:schemeClr val="dk2"/>
                </a:solidFill>
              </a:rPr>
              <a:t>20025484</a:t>
            </a:r>
            <a:endParaRPr sz="1300">
              <a:solidFill>
                <a:schemeClr val="dk2"/>
              </a:solidFill>
            </a:endParaRPr>
          </a:p>
        </p:txBody>
      </p:sp>
      <p:pic>
        <p:nvPicPr>
          <p:cNvPr id="140" name="Google Shape;140;p13"/>
          <p:cNvPicPr preferRelativeResize="0"/>
          <p:nvPr/>
        </p:nvPicPr>
        <p:blipFill>
          <a:blip r:embed="rId6">
            <a:alphaModFix/>
          </a:blip>
          <a:stretch>
            <a:fillRect/>
          </a:stretch>
        </p:blipFill>
        <p:spPr>
          <a:xfrm>
            <a:off x="195573" y="0"/>
            <a:ext cx="1519200" cy="2000845"/>
          </a:xfrm>
          <a:prstGeom prst="rect">
            <a:avLst/>
          </a:prstGeom>
          <a:noFill/>
          <a:ln>
            <a:noFill/>
          </a:ln>
        </p:spPr>
      </p:pic>
      <p:sp>
        <p:nvSpPr>
          <p:cNvPr id="141" name="Google Shape;141;p13"/>
          <p:cNvSpPr txBox="1"/>
          <p:nvPr/>
        </p:nvSpPr>
        <p:spPr>
          <a:xfrm>
            <a:off x="7631925" y="2666550"/>
            <a:ext cx="1269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rPr>
              <a:t>Shreyas Desai</a:t>
            </a:r>
            <a:endParaRPr sz="1300">
              <a:solidFill>
                <a:schemeClr val="dk2"/>
              </a:solidFill>
            </a:endParaRPr>
          </a:p>
          <a:p>
            <a:pPr indent="0" lvl="0" marL="0" rtl="0" algn="ctr">
              <a:spcBef>
                <a:spcPts val="0"/>
              </a:spcBef>
              <a:spcAft>
                <a:spcPts val="0"/>
              </a:spcAft>
              <a:buNone/>
            </a:pPr>
            <a:r>
              <a:rPr lang="en" sz="1300">
                <a:solidFill>
                  <a:schemeClr val="dk2"/>
                </a:solidFill>
              </a:rPr>
              <a:t>20022834</a:t>
            </a:r>
            <a:endParaRPr sz="1300">
              <a:solidFill>
                <a:schemeClr val="dk2"/>
              </a:solidFill>
            </a:endParaRPr>
          </a:p>
        </p:txBody>
      </p:sp>
      <p:sp>
        <p:nvSpPr>
          <p:cNvPr id="142" name="Google Shape;142;p13"/>
          <p:cNvSpPr txBox="1"/>
          <p:nvPr>
            <p:ph type="ctrTitle"/>
          </p:nvPr>
        </p:nvSpPr>
        <p:spPr>
          <a:xfrm>
            <a:off x="921306" y="2233048"/>
            <a:ext cx="8520600" cy="836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Income Classify</a:t>
            </a:r>
            <a:endParaRPr/>
          </a:p>
        </p:txBody>
      </p:sp>
      <p:sp>
        <p:nvSpPr>
          <p:cNvPr id="143" name="Google Shape;143;p13"/>
          <p:cNvSpPr txBox="1"/>
          <p:nvPr/>
        </p:nvSpPr>
        <p:spPr>
          <a:xfrm>
            <a:off x="3369300" y="3069150"/>
            <a:ext cx="3624600" cy="34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lt1"/>
                </a:solidFill>
                <a:latin typeface="Lato"/>
                <a:ea typeface="Lato"/>
                <a:cs typeface="Lato"/>
                <a:sym typeface="Lato"/>
              </a:rPr>
              <a:t>Unveiling Socio-Economic Thresholds</a:t>
            </a:r>
            <a:endParaRPr sz="13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990"/>
              <a:buNone/>
            </a:pPr>
            <a:r>
              <a:rPr b="1" lang="en" sz="2950"/>
              <a:t>Distributions of Features by Target</a:t>
            </a:r>
            <a:endParaRPr b="1" sz="2950"/>
          </a:p>
        </p:txBody>
      </p:sp>
      <p:pic>
        <p:nvPicPr>
          <p:cNvPr id="206" name="Google Shape;206;p22"/>
          <p:cNvPicPr preferRelativeResize="0"/>
          <p:nvPr/>
        </p:nvPicPr>
        <p:blipFill>
          <a:blip r:embed="rId3">
            <a:alphaModFix/>
          </a:blip>
          <a:stretch>
            <a:fillRect/>
          </a:stretch>
        </p:blipFill>
        <p:spPr>
          <a:xfrm>
            <a:off x="92575" y="1401375"/>
            <a:ext cx="2287025" cy="1956425"/>
          </a:xfrm>
          <a:prstGeom prst="rect">
            <a:avLst/>
          </a:prstGeom>
          <a:noFill/>
          <a:ln>
            <a:noFill/>
          </a:ln>
        </p:spPr>
      </p:pic>
      <p:pic>
        <p:nvPicPr>
          <p:cNvPr id="207" name="Google Shape;207;p22"/>
          <p:cNvPicPr preferRelativeResize="0"/>
          <p:nvPr/>
        </p:nvPicPr>
        <p:blipFill>
          <a:blip r:embed="rId4">
            <a:alphaModFix/>
          </a:blip>
          <a:stretch>
            <a:fillRect/>
          </a:stretch>
        </p:blipFill>
        <p:spPr>
          <a:xfrm>
            <a:off x="2379600" y="2948475"/>
            <a:ext cx="2246501" cy="2053837"/>
          </a:xfrm>
          <a:prstGeom prst="rect">
            <a:avLst/>
          </a:prstGeom>
          <a:noFill/>
          <a:ln>
            <a:noFill/>
          </a:ln>
        </p:spPr>
      </p:pic>
      <p:pic>
        <p:nvPicPr>
          <p:cNvPr id="208" name="Google Shape;208;p22"/>
          <p:cNvPicPr preferRelativeResize="0"/>
          <p:nvPr/>
        </p:nvPicPr>
        <p:blipFill>
          <a:blip r:embed="rId5">
            <a:alphaModFix/>
          </a:blip>
          <a:stretch>
            <a:fillRect/>
          </a:stretch>
        </p:blipFill>
        <p:spPr>
          <a:xfrm>
            <a:off x="4654100" y="1401375"/>
            <a:ext cx="2131774" cy="2052547"/>
          </a:xfrm>
          <a:prstGeom prst="rect">
            <a:avLst/>
          </a:prstGeom>
          <a:noFill/>
          <a:ln>
            <a:noFill/>
          </a:ln>
        </p:spPr>
      </p:pic>
      <p:pic>
        <p:nvPicPr>
          <p:cNvPr id="209" name="Google Shape;209;p22"/>
          <p:cNvPicPr preferRelativeResize="0"/>
          <p:nvPr/>
        </p:nvPicPr>
        <p:blipFill>
          <a:blip r:embed="rId6">
            <a:alphaModFix/>
          </a:blip>
          <a:stretch>
            <a:fillRect/>
          </a:stretch>
        </p:blipFill>
        <p:spPr>
          <a:xfrm>
            <a:off x="6813875" y="3078641"/>
            <a:ext cx="2287025" cy="192365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3"/>
          <p:cNvSpPr txBox="1"/>
          <p:nvPr>
            <p:ph idx="1" type="body"/>
          </p:nvPr>
        </p:nvSpPr>
        <p:spPr>
          <a:xfrm>
            <a:off x="0" y="3434000"/>
            <a:ext cx="4572900" cy="1565100"/>
          </a:xfrm>
          <a:prstGeom prst="rect">
            <a:avLst/>
          </a:prstGeom>
        </p:spPr>
        <p:txBody>
          <a:bodyPr anchorCtr="0" anchor="ctr" bIns="91425" lIns="91425" spcFirstLastPara="1" rIns="91425" wrap="square" tIns="91425">
            <a:noAutofit/>
          </a:bodyPr>
          <a:lstStyle/>
          <a:p>
            <a:pPr indent="-293254" lvl="0" marL="457200" rtl="0" algn="l">
              <a:lnSpc>
                <a:spcPct val="80000"/>
              </a:lnSpc>
              <a:spcBef>
                <a:spcPts val="0"/>
              </a:spcBef>
              <a:spcAft>
                <a:spcPts val="0"/>
              </a:spcAft>
              <a:buSzPts val="1018"/>
              <a:buChar char="●"/>
            </a:pPr>
            <a:r>
              <a:rPr b="1" lang="en" sz="1018"/>
              <a:t>Work Hour Consistency: </a:t>
            </a:r>
            <a:r>
              <a:rPr lang="en" sz="1018"/>
              <a:t>Average hours worked per week by both income groups are similar, indicating number of hours worked is not drastically different between the groups</a:t>
            </a:r>
            <a:endParaRPr sz="1018"/>
          </a:p>
          <a:p>
            <a:pPr indent="0" lvl="0" marL="0" rtl="0" algn="l">
              <a:lnSpc>
                <a:spcPct val="80000"/>
              </a:lnSpc>
              <a:spcBef>
                <a:spcPts val="0"/>
              </a:spcBef>
              <a:spcAft>
                <a:spcPts val="0"/>
              </a:spcAft>
              <a:buNone/>
            </a:pPr>
            <a:r>
              <a:t/>
            </a:r>
            <a:endParaRPr sz="1018"/>
          </a:p>
          <a:p>
            <a:pPr indent="-293254" lvl="0" marL="457200" rtl="0" algn="l">
              <a:lnSpc>
                <a:spcPct val="80000"/>
              </a:lnSpc>
              <a:spcBef>
                <a:spcPts val="0"/>
              </a:spcBef>
              <a:spcAft>
                <a:spcPts val="0"/>
              </a:spcAft>
              <a:buSzPts val="1018"/>
              <a:buChar char="●"/>
            </a:pPr>
            <a:r>
              <a:rPr b="1" lang="en" sz="1018"/>
              <a:t>Income vs Work Hours: </a:t>
            </a:r>
            <a:r>
              <a:rPr lang="en" sz="1018"/>
              <a:t>Slight increase in average hours per week could suggest more hours is associated with higher pay, but it might imply that higher income could be influenced by other factors such as job type, education level, or age</a:t>
            </a:r>
            <a:endParaRPr sz="1018"/>
          </a:p>
          <a:p>
            <a:pPr indent="0" lvl="0" marL="0" rtl="0" algn="l">
              <a:lnSpc>
                <a:spcPct val="80000"/>
              </a:lnSpc>
              <a:spcBef>
                <a:spcPts val="0"/>
              </a:spcBef>
              <a:spcAft>
                <a:spcPts val="0"/>
              </a:spcAft>
              <a:buNone/>
            </a:pPr>
            <a:r>
              <a:t/>
            </a:r>
            <a:endParaRPr sz="1018"/>
          </a:p>
          <a:p>
            <a:pPr indent="0" lvl="0" marL="0" rtl="0" algn="l">
              <a:lnSpc>
                <a:spcPct val="80000"/>
              </a:lnSpc>
              <a:spcBef>
                <a:spcPts val="0"/>
              </a:spcBef>
              <a:spcAft>
                <a:spcPts val="0"/>
              </a:spcAft>
              <a:buNone/>
            </a:pPr>
            <a:r>
              <a:t/>
            </a:r>
            <a:endParaRPr sz="1018"/>
          </a:p>
        </p:txBody>
      </p:sp>
      <p:pic>
        <p:nvPicPr>
          <p:cNvPr id="215" name="Google Shape;215;p23"/>
          <p:cNvPicPr preferRelativeResize="0"/>
          <p:nvPr/>
        </p:nvPicPr>
        <p:blipFill>
          <a:blip r:embed="rId3">
            <a:alphaModFix/>
          </a:blip>
          <a:stretch>
            <a:fillRect/>
          </a:stretch>
        </p:blipFill>
        <p:spPr>
          <a:xfrm>
            <a:off x="152400" y="152400"/>
            <a:ext cx="4188424" cy="3353725"/>
          </a:xfrm>
          <a:prstGeom prst="rect">
            <a:avLst/>
          </a:prstGeom>
          <a:noFill/>
          <a:ln>
            <a:noFill/>
          </a:ln>
        </p:spPr>
      </p:pic>
      <p:pic>
        <p:nvPicPr>
          <p:cNvPr id="216" name="Google Shape;216;p23"/>
          <p:cNvPicPr preferRelativeResize="0"/>
          <p:nvPr/>
        </p:nvPicPr>
        <p:blipFill>
          <a:blip r:embed="rId4">
            <a:alphaModFix/>
          </a:blip>
          <a:stretch>
            <a:fillRect/>
          </a:stretch>
        </p:blipFill>
        <p:spPr>
          <a:xfrm>
            <a:off x="4811825" y="384921"/>
            <a:ext cx="2648000" cy="2154528"/>
          </a:xfrm>
          <a:prstGeom prst="rect">
            <a:avLst/>
          </a:prstGeom>
          <a:noFill/>
          <a:ln>
            <a:noFill/>
          </a:ln>
        </p:spPr>
      </p:pic>
      <p:pic>
        <p:nvPicPr>
          <p:cNvPr id="217" name="Google Shape;217;p23"/>
          <p:cNvPicPr preferRelativeResize="0"/>
          <p:nvPr/>
        </p:nvPicPr>
        <p:blipFill>
          <a:blip r:embed="rId5">
            <a:alphaModFix/>
          </a:blip>
          <a:stretch>
            <a:fillRect/>
          </a:stretch>
        </p:blipFill>
        <p:spPr>
          <a:xfrm>
            <a:off x="4876086" y="2650585"/>
            <a:ext cx="2647989" cy="2146640"/>
          </a:xfrm>
          <a:prstGeom prst="rect">
            <a:avLst/>
          </a:prstGeom>
          <a:noFill/>
          <a:ln>
            <a:noFill/>
          </a:ln>
        </p:spPr>
      </p:pic>
      <p:pic>
        <p:nvPicPr>
          <p:cNvPr id="218" name="Google Shape;218;p23"/>
          <p:cNvPicPr preferRelativeResize="0"/>
          <p:nvPr/>
        </p:nvPicPr>
        <p:blipFill>
          <a:blip r:embed="rId6">
            <a:alphaModFix/>
          </a:blip>
          <a:stretch>
            <a:fillRect/>
          </a:stretch>
        </p:blipFill>
        <p:spPr>
          <a:xfrm>
            <a:off x="6732121" y="2671259"/>
            <a:ext cx="105640" cy="110241"/>
          </a:xfrm>
          <a:prstGeom prst="rect">
            <a:avLst/>
          </a:prstGeom>
          <a:noFill/>
          <a:ln>
            <a:noFill/>
          </a:ln>
        </p:spPr>
      </p:pic>
      <p:sp>
        <p:nvSpPr>
          <p:cNvPr id="219" name="Google Shape;219;p23"/>
          <p:cNvSpPr txBox="1"/>
          <p:nvPr/>
        </p:nvSpPr>
        <p:spPr>
          <a:xfrm>
            <a:off x="7502450" y="512175"/>
            <a:ext cx="1536600" cy="442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rPr lang="en" sz="1000">
                <a:solidFill>
                  <a:schemeClr val="dk2"/>
                </a:solidFill>
              </a:rPr>
              <a:t>The race distribution is heavily skewed in this dataset and does not indicate the proportion of each racial group within the overall population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rPr lang="en" sz="1000">
                <a:solidFill>
                  <a:schemeClr val="dk2"/>
                </a:solidFill>
              </a:rPr>
              <a:t>The total count in each racial group is lower in the &gt;50k bracket suggesting a smaller proportion of the dataset is earning more than 50k regardless of race</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a:p>
            <a:pPr indent="0" lvl="0" marL="0" rtl="0" algn="l">
              <a:spcBef>
                <a:spcPts val="0"/>
              </a:spcBef>
              <a:spcAft>
                <a:spcPts val="0"/>
              </a:spcAft>
              <a:buNone/>
            </a:pPr>
            <a:r>
              <a:t/>
            </a:r>
            <a:endParaRPr sz="10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24"/>
          <p:cNvPicPr preferRelativeResize="0"/>
          <p:nvPr/>
        </p:nvPicPr>
        <p:blipFill>
          <a:blip r:embed="rId3">
            <a:alphaModFix/>
          </a:blip>
          <a:stretch>
            <a:fillRect/>
          </a:stretch>
        </p:blipFill>
        <p:spPr>
          <a:xfrm>
            <a:off x="345249" y="721125"/>
            <a:ext cx="4498375" cy="3223245"/>
          </a:xfrm>
          <a:prstGeom prst="rect">
            <a:avLst/>
          </a:prstGeom>
          <a:noFill/>
          <a:ln>
            <a:noFill/>
          </a:ln>
        </p:spPr>
      </p:pic>
      <p:sp>
        <p:nvSpPr>
          <p:cNvPr id="225" name="Google Shape;225;p24"/>
          <p:cNvSpPr txBox="1"/>
          <p:nvPr/>
        </p:nvSpPr>
        <p:spPr>
          <a:xfrm>
            <a:off x="4938125" y="966200"/>
            <a:ext cx="3949500" cy="2434800"/>
          </a:xfrm>
          <a:prstGeom prst="rect">
            <a:avLst/>
          </a:prstGeom>
          <a:noFill/>
          <a:ln>
            <a:noFill/>
          </a:ln>
        </p:spPr>
        <p:txBody>
          <a:bodyPr anchorCtr="0" anchor="ctr" bIns="91425" lIns="91425" spcFirstLastPara="1" rIns="91425" wrap="square" tIns="91425">
            <a:spAutoFit/>
          </a:bodyPr>
          <a:lstStyle/>
          <a:p>
            <a:pPr indent="-304800" lvl="0" marL="457200" rtl="0" algn="l">
              <a:spcBef>
                <a:spcPts val="0"/>
              </a:spcBef>
              <a:spcAft>
                <a:spcPts val="0"/>
              </a:spcAft>
              <a:buClr>
                <a:schemeClr val="dk2"/>
              </a:buClr>
              <a:buSzPts val="1200"/>
              <a:buChar char="●"/>
            </a:pPr>
            <a:r>
              <a:rPr b="1" lang="en" sz="1218">
                <a:solidFill>
                  <a:schemeClr val="dk2"/>
                </a:solidFill>
              </a:rPr>
              <a:t>Age Distribution Across Races:</a:t>
            </a:r>
            <a:r>
              <a:rPr lang="en" sz="1218">
                <a:solidFill>
                  <a:schemeClr val="dk2"/>
                </a:solidFill>
              </a:rPr>
              <a:t> The median ages within each racial category are similar regardless of income level, suggesting median age doesn't vary by race within each income bracket.</a:t>
            </a:r>
            <a:endParaRPr sz="1218">
              <a:solidFill>
                <a:schemeClr val="dk2"/>
              </a:solidFill>
            </a:endParaRPr>
          </a:p>
          <a:p>
            <a:pPr indent="0" lvl="0" marL="0" rtl="0" algn="l">
              <a:spcBef>
                <a:spcPts val="0"/>
              </a:spcBef>
              <a:spcAft>
                <a:spcPts val="0"/>
              </a:spcAft>
              <a:buNone/>
            </a:pPr>
            <a:r>
              <a:t/>
            </a:r>
            <a:endParaRPr sz="1218">
              <a:solidFill>
                <a:schemeClr val="dk2"/>
              </a:solidFill>
            </a:endParaRPr>
          </a:p>
          <a:p>
            <a:pPr indent="-305954" lvl="0" marL="457200" rtl="0" algn="l">
              <a:spcBef>
                <a:spcPts val="0"/>
              </a:spcBef>
              <a:spcAft>
                <a:spcPts val="0"/>
              </a:spcAft>
              <a:buClr>
                <a:schemeClr val="dk2"/>
              </a:buClr>
              <a:buSzPts val="1218"/>
              <a:buChar char="●"/>
            </a:pPr>
            <a:r>
              <a:rPr b="1" lang="en" sz="1218">
                <a:solidFill>
                  <a:schemeClr val="dk2"/>
                </a:solidFill>
              </a:rPr>
              <a:t>Income Effect on Age Distribution:</a:t>
            </a:r>
            <a:r>
              <a:rPr lang="en" sz="1218">
                <a:solidFill>
                  <a:schemeClr val="dk2"/>
                </a:solidFill>
              </a:rPr>
              <a:t> For all race groups, individuals in the &gt;50k income bracket tend to be older than those in the &lt;=50k bracket suggesting that higher income is associated with older age across all racial groups.</a:t>
            </a:r>
            <a:endParaRPr sz="1218">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5"/>
          <p:cNvSpPr txBox="1"/>
          <p:nvPr>
            <p:ph idx="1" type="body"/>
          </p:nvPr>
        </p:nvSpPr>
        <p:spPr>
          <a:xfrm>
            <a:off x="246775" y="140300"/>
            <a:ext cx="5998800" cy="605100"/>
          </a:xfrm>
          <a:prstGeom prst="rect">
            <a:avLst/>
          </a:prstGeom>
        </p:spPr>
        <p:txBody>
          <a:bodyPr anchorCtr="0" anchor="ctr" bIns="91425" lIns="91425" spcFirstLastPara="1" rIns="91425" wrap="square" tIns="91425">
            <a:normAutofit fontScale="70000"/>
          </a:bodyPr>
          <a:lstStyle/>
          <a:p>
            <a:pPr indent="0" lvl="0" marL="0" rtl="0" algn="l">
              <a:spcBef>
                <a:spcPts val="0"/>
              </a:spcBef>
              <a:spcAft>
                <a:spcPts val="0"/>
              </a:spcAft>
              <a:buNone/>
            </a:pPr>
            <a:r>
              <a:rPr lang="en" sz="2800">
                <a:solidFill>
                  <a:schemeClr val="dk1"/>
                </a:solidFill>
              </a:rPr>
              <a:t>Age and Gender Distribution Across Income Brackets</a:t>
            </a:r>
            <a:endParaRPr/>
          </a:p>
        </p:txBody>
      </p:sp>
      <p:pic>
        <p:nvPicPr>
          <p:cNvPr id="231" name="Google Shape;231;p25"/>
          <p:cNvPicPr preferRelativeResize="0"/>
          <p:nvPr/>
        </p:nvPicPr>
        <p:blipFill>
          <a:blip r:embed="rId3">
            <a:alphaModFix/>
          </a:blip>
          <a:stretch>
            <a:fillRect/>
          </a:stretch>
        </p:blipFill>
        <p:spPr>
          <a:xfrm>
            <a:off x="204225" y="692988"/>
            <a:ext cx="4732625" cy="3238125"/>
          </a:xfrm>
          <a:prstGeom prst="rect">
            <a:avLst/>
          </a:prstGeom>
          <a:noFill/>
          <a:ln>
            <a:noFill/>
          </a:ln>
        </p:spPr>
      </p:pic>
      <p:sp>
        <p:nvSpPr>
          <p:cNvPr id="232" name="Google Shape;232;p25"/>
          <p:cNvSpPr txBox="1"/>
          <p:nvPr/>
        </p:nvSpPr>
        <p:spPr>
          <a:xfrm>
            <a:off x="4811650" y="1002725"/>
            <a:ext cx="4176900" cy="34122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dk2"/>
              </a:buClr>
              <a:buSzPts val="1300"/>
              <a:buChar char="●"/>
            </a:pPr>
            <a:r>
              <a:rPr b="1" lang="en" sz="1300">
                <a:solidFill>
                  <a:schemeClr val="dk2"/>
                </a:solidFill>
              </a:rPr>
              <a:t>Gender with Age Distribution: </a:t>
            </a:r>
            <a:r>
              <a:rPr lang="en" sz="1300">
                <a:solidFill>
                  <a:schemeClr val="dk2"/>
                </a:solidFill>
              </a:rPr>
              <a:t>Both males and females who earn more (&gt;= 50k) tend to be older than those who earn less</a:t>
            </a:r>
            <a:endParaRPr sz="1300">
              <a:solidFill>
                <a:schemeClr val="dk2"/>
              </a:solidFill>
            </a:endParaRPr>
          </a:p>
          <a:p>
            <a:pPr indent="-311150" lvl="1" marL="914400" rtl="0" algn="l">
              <a:spcBef>
                <a:spcPts val="0"/>
              </a:spcBef>
              <a:spcAft>
                <a:spcPts val="0"/>
              </a:spcAft>
              <a:buClr>
                <a:schemeClr val="dk2"/>
              </a:buClr>
              <a:buSzPts val="1300"/>
              <a:buChar char="○"/>
            </a:pPr>
            <a:r>
              <a:rPr lang="en" sz="1300">
                <a:solidFill>
                  <a:schemeClr val="dk2"/>
                </a:solidFill>
              </a:rPr>
              <a:t>Similar age ranges for both genders indicate age distribution is gender neutral in relation to income</a:t>
            </a:r>
            <a:endParaRPr sz="1300">
              <a:solidFill>
                <a:schemeClr val="dk2"/>
              </a:solidFill>
            </a:endParaRPr>
          </a:p>
          <a:p>
            <a:pPr indent="-311150" lvl="1" marL="914400" rtl="0" algn="l">
              <a:spcBef>
                <a:spcPts val="0"/>
              </a:spcBef>
              <a:spcAft>
                <a:spcPts val="0"/>
              </a:spcAft>
              <a:buClr>
                <a:schemeClr val="dk2"/>
              </a:buClr>
              <a:buSzPts val="1300"/>
              <a:buChar char="○"/>
            </a:pPr>
            <a:r>
              <a:rPr lang="en" sz="1300">
                <a:solidFill>
                  <a:schemeClr val="dk2"/>
                </a:solidFill>
              </a:rPr>
              <a:t>Higher earnings could be associated with older age</a:t>
            </a:r>
            <a:endParaRPr sz="1300">
              <a:solidFill>
                <a:schemeClr val="dk2"/>
              </a:solidFill>
            </a:endParaRPr>
          </a:p>
          <a:p>
            <a:pPr indent="0" lvl="0" marL="0" marR="0" rtl="0" algn="l">
              <a:lnSpc>
                <a:spcPct val="100000"/>
              </a:lnSpc>
              <a:spcBef>
                <a:spcPts val="0"/>
              </a:spcBef>
              <a:spcAft>
                <a:spcPts val="0"/>
              </a:spcAft>
              <a:buNone/>
            </a:pPr>
            <a:r>
              <a:t/>
            </a:r>
            <a:endParaRPr sz="1300">
              <a:solidFill>
                <a:schemeClr val="dk2"/>
              </a:solidFill>
            </a:endParaRPr>
          </a:p>
          <a:p>
            <a:pPr indent="0" lvl="0" marL="0" marR="0" rtl="0" algn="l">
              <a:lnSpc>
                <a:spcPct val="100000"/>
              </a:lnSpc>
              <a:spcBef>
                <a:spcPts val="0"/>
              </a:spcBef>
              <a:spcAft>
                <a:spcPts val="0"/>
              </a:spcAft>
              <a:buNone/>
            </a:pPr>
            <a:r>
              <a:t/>
            </a:r>
            <a:endParaRPr sz="1300">
              <a:solidFill>
                <a:schemeClr val="dk2"/>
              </a:solidFill>
            </a:endParaRPr>
          </a:p>
          <a:p>
            <a:pPr indent="-311150" lvl="0" marL="457200" marR="0" rtl="0" algn="l">
              <a:lnSpc>
                <a:spcPct val="100000"/>
              </a:lnSpc>
              <a:spcBef>
                <a:spcPts val="0"/>
              </a:spcBef>
              <a:spcAft>
                <a:spcPts val="0"/>
              </a:spcAft>
              <a:buClr>
                <a:schemeClr val="dk2"/>
              </a:buClr>
              <a:buSzPts val="1300"/>
              <a:buChar char="●"/>
            </a:pPr>
            <a:r>
              <a:rPr lang="en" sz="1300">
                <a:solidFill>
                  <a:schemeClr val="dk2"/>
                </a:solidFill>
              </a:rPr>
              <a:t>There are several outliers in both income categories for both genders, with particularly more outliers in the lower income category for males.</a:t>
            </a:r>
            <a:endParaRPr sz="13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6"/>
          <p:cNvSpPr txBox="1"/>
          <p:nvPr>
            <p:ph idx="1" type="body"/>
          </p:nvPr>
        </p:nvSpPr>
        <p:spPr>
          <a:xfrm>
            <a:off x="109725" y="97000"/>
            <a:ext cx="5998800" cy="60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Age and Work Class in relation to Pay</a:t>
            </a:r>
            <a:endParaRPr/>
          </a:p>
        </p:txBody>
      </p:sp>
      <p:pic>
        <p:nvPicPr>
          <p:cNvPr id="238" name="Google Shape;238;p26"/>
          <p:cNvPicPr preferRelativeResize="0"/>
          <p:nvPr/>
        </p:nvPicPr>
        <p:blipFill>
          <a:blip r:embed="rId3">
            <a:alphaModFix/>
          </a:blip>
          <a:stretch>
            <a:fillRect/>
          </a:stretch>
        </p:blipFill>
        <p:spPr>
          <a:xfrm>
            <a:off x="202900" y="830525"/>
            <a:ext cx="4739140" cy="3925775"/>
          </a:xfrm>
          <a:prstGeom prst="rect">
            <a:avLst/>
          </a:prstGeom>
          <a:noFill/>
          <a:ln>
            <a:noFill/>
          </a:ln>
        </p:spPr>
      </p:pic>
      <p:sp>
        <p:nvSpPr>
          <p:cNvPr id="239" name="Google Shape;239;p26"/>
          <p:cNvSpPr txBox="1"/>
          <p:nvPr/>
        </p:nvSpPr>
        <p:spPr>
          <a:xfrm>
            <a:off x="5056925" y="937800"/>
            <a:ext cx="4011000" cy="39822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Char char="●"/>
            </a:pPr>
            <a:r>
              <a:rPr b="1" lang="en" sz="1300">
                <a:solidFill>
                  <a:schemeClr val="dk2"/>
                </a:solidFill>
              </a:rPr>
              <a:t>Age and Income Relation</a:t>
            </a:r>
            <a:r>
              <a:rPr lang="en" sz="1300">
                <a:solidFill>
                  <a:schemeClr val="dk2"/>
                </a:solidFill>
              </a:rPr>
              <a:t>: For most work classes, individuals in the &gt;50k group tend to be older, which is consistent with the idea that older age might correlate with higher earnings.</a:t>
            </a:r>
            <a:endParaRPr sz="1300">
              <a:solidFill>
                <a:schemeClr val="dk2"/>
              </a:solidFill>
            </a:endParaRPr>
          </a:p>
          <a:p>
            <a:pPr indent="0" lvl="0" marL="0" rtl="0" algn="l">
              <a:spcBef>
                <a:spcPts val="0"/>
              </a:spcBef>
              <a:spcAft>
                <a:spcPts val="0"/>
              </a:spcAft>
              <a:buNone/>
            </a:pPr>
            <a:r>
              <a:t/>
            </a:r>
            <a:endParaRPr sz="1300">
              <a:solidFill>
                <a:schemeClr val="dk2"/>
              </a:solidFill>
            </a:endParaRPr>
          </a:p>
          <a:p>
            <a:pPr indent="-311150" lvl="0" marL="457200" rtl="0" algn="l">
              <a:spcBef>
                <a:spcPts val="0"/>
              </a:spcBef>
              <a:spcAft>
                <a:spcPts val="0"/>
              </a:spcAft>
              <a:buClr>
                <a:schemeClr val="dk2"/>
              </a:buClr>
              <a:buSzPts val="1300"/>
              <a:buChar char="●"/>
            </a:pPr>
            <a:r>
              <a:rPr b="1" lang="en" sz="1300">
                <a:solidFill>
                  <a:schemeClr val="dk2"/>
                </a:solidFill>
              </a:rPr>
              <a:t>Variation by Work Class:</a:t>
            </a:r>
            <a:r>
              <a:rPr lang="en" sz="1300">
                <a:solidFill>
                  <a:schemeClr val="dk2"/>
                </a:solidFill>
              </a:rPr>
              <a:t> Each work class has a different median age, and the spread of ages varies significantly between classes. For example, 'Without-pay' in the &lt;=50k group has a very high median age compared to others.</a:t>
            </a:r>
            <a:endParaRPr sz="1300">
              <a:solidFill>
                <a:schemeClr val="dk2"/>
              </a:solidFill>
            </a:endParaRPr>
          </a:p>
          <a:p>
            <a:pPr indent="0" lvl="0" marL="0" rtl="0" algn="l">
              <a:spcBef>
                <a:spcPts val="0"/>
              </a:spcBef>
              <a:spcAft>
                <a:spcPts val="0"/>
              </a:spcAft>
              <a:buNone/>
            </a:pPr>
            <a:r>
              <a:t/>
            </a:r>
            <a:endParaRPr sz="1300">
              <a:solidFill>
                <a:schemeClr val="dk2"/>
              </a:solidFill>
            </a:endParaRPr>
          </a:p>
          <a:p>
            <a:pPr indent="-311150" lvl="0" marL="457200" rtl="0" algn="l">
              <a:spcBef>
                <a:spcPts val="0"/>
              </a:spcBef>
              <a:spcAft>
                <a:spcPts val="0"/>
              </a:spcAft>
              <a:buClr>
                <a:schemeClr val="dk2"/>
              </a:buClr>
              <a:buSzPts val="1300"/>
              <a:buChar char="●"/>
            </a:pPr>
            <a:r>
              <a:rPr b="1" lang="en" sz="1300">
                <a:solidFill>
                  <a:schemeClr val="dk2"/>
                </a:solidFill>
              </a:rPr>
              <a:t>Outliers: </a:t>
            </a:r>
            <a:r>
              <a:rPr lang="en" sz="1300">
                <a:solidFill>
                  <a:schemeClr val="dk2"/>
                </a:solidFill>
              </a:rPr>
              <a:t>There are outliers present in both income brackets across various work classes</a:t>
            </a:r>
            <a:endParaRPr sz="13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27"/>
          <p:cNvPicPr preferRelativeResize="0"/>
          <p:nvPr/>
        </p:nvPicPr>
        <p:blipFill>
          <a:blip r:embed="rId3">
            <a:alphaModFix/>
          </a:blip>
          <a:stretch>
            <a:fillRect/>
          </a:stretch>
        </p:blipFill>
        <p:spPr>
          <a:xfrm>
            <a:off x="36950" y="894975"/>
            <a:ext cx="6044350" cy="3734050"/>
          </a:xfrm>
          <a:prstGeom prst="rect">
            <a:avLst/>
          </a:prstGeom>
          <a:noFill/>
          <a:ln>
            <a:noFill/>
          </a:ln>
        </p:spPr>
      </p:pic>
      <p:sp>
        <p:nvSpPr>
          <p:cNvPr id="245" name="Google Shape;245;p27"/>
          <p:cNvSpPr txBox="1"/>
          <p:nvPr/>
        </p:nvSpPr>
        <p:spPr>
          <a:xfrm>
            <a:off x="6081300" y="816650"/>
            <a:ext cx="2990700" cy="3890700"/>
          </a:xfrm>
          <a:prstGeom prst="rect">
            <a:avLst/>
          </a:prstGeom>
          <a:noFill/>
          <a:ln>
            <a:noFill/>
          </a:ln>
        </p:spPr>
        <p:txBody>
          <a:bodyPr anchorCtr="0" anchor="t" bIns="91425" lIns="91425" spcFirstLastPara="1" rIns="91425" wrap="square" tIns="91425">
            <a:noAutofit/>
          </a:bodyPr>
          <a:lstStyle/>
          <a:p>
            <a:pPr indent="-292100" lvl="0" marL="457200" marR="0" rtl="0" algn="l">
              <a:lnSpc>
                <a:spcPct val="100000"/>
              </a:lnSpc>
              <a:spcBef>
                <a:spcPts val="0"/>
              </a:spcBef>
              <a:spcAft>
                <a:spcPts val="0"/>
              </a:spcAft>
              <a:buClr>
                <a:schemeClr val="dk2"/>
              </a:buClr>
              <a:buSzPts val="1000"/>
              <a:buChar char="●"/>
            </a:pPr>
            <a:r>
              <a:rPr b="1" lang="en" sz="1100">
                <a:solidFill>
                  <a:schemeClr val="dk2"/>
                </a:solidFill>
              </a:rPr>
              <a:t>Income and Education Correlation</a:t>
            </a:r>
            <a:r>
              <a:rPr lang="en" sz="1100">
                <a:solidFill>
                  <a:schemeClr val="dk2"/>
                </a:solidFill>
              </a:rPr>
              <a:t>: Higher levels of education such as masters, doctorate, and professional school tend to have a higher age in the &gt;50k income bracket, suggesting that advanced degrees may correlate with both higher age and income</a:t>
            </a:r>
            <a:endParaRPr sz="1100">
              <a:solidFill>
                <a:schemeClr val="dk2"/>
              </a:solidFill>
            </a:endParaRPr>
          </a:p>
          <a:p>
            <a:pPr indent="0" lvl="0" marL="0" marR="0" rtl="0" algn="l">
              <a:lnSpc>
                <a:spcPct val="100000"/>
              </a:lnSpc>
              <a:spcBef>
                <a:spcPts val="0"/>
              </a:spcBef>
              <a:spcAft>
                <a:spcPts val="0"/>
              </a:spcAft>
              <a:buNone/>
            </a:pPr>
            <a:r>
              <a:t/>
            </a:r>
            <a:endParaRPr sz="1100">
              <a:solidFill>
                <a:schemeClr val="dk2"/>
              </a:solidFill>
            </a:endParaRPr>
          </a:p>
          <a:p>
            <a:pPr indent="-292100" lvl="0" marL="457200" rtl="0" algn="l">
              <a:spcBef>
                <a:spcPts val="0"/>
              </a:spcBef>
              <a:spcAft>
                <a:spcPts val="0"/>
              </a:spcAft>
              <a:buClr>
                <a:schemeClr val="dk2"/>
              </a:buClr>
              <a:buSzPts val="1000"/>
              <a:buChar char="●"/>
            </a:pPr>
            <a:r>
              <a:rPr b="1" lang="en" sz="1100">
                <a:solidFill>
                  <a:schemeClr val="dk2"/>
                </a:solidFill>
              </a:rPr>
              <a:t>Comparative Analysis:</a:t>
            </a:r>
            <a:r>
              <a:rPr lang="en" sz="1100">
                <a:solidFill>
                  <a:schemeClr val="dk2"/>
                </a:solidFill>
              </a:rPr>
              <a:t> Comparing the two income brackets, the spread and median of ages in the &gt;50k bracket are generally higher, which suggests that higher income is associated with older age across educational levels.</a:t>
            </a:r>
            <a:endParaRPr sz="1100">
              <a:solidFill>
                <a:schemeClr val="dk2"/>
              </a:solidFill>
            </a:endParaRPr>
          </a:p>
          <a:p>
            <a:pPr indent="0" lvl="0" marL="0" marR="0" rtl="0" algn="l">
              <a:lnSpc>
                <a:spcPct val="100000"/>
              </a:lnSpc>
              <a:spcBef>
                <a:spcPts val="0"/>
              </a:spcBef>
              <a:spcAft>
                <a:spcPts val="0"/>
              </a:spcAft>
              <a:buNone/>
            </a:pPr>
            <a:r>
              <a:t/>
            </a:r>
            <a:endParaRPr sz="1100">
              <a:solidFill>
                <a:schemeClr val="dk2"/>
              </a:solidFill>
            </a:endParaRPr>
          </a:p>
          <a:p>
            <a:pPr indent="-292100" lvl="0" marL="457200" marR="0" rtl="0" algn="l">
              <a:lnSpc>
                <a:spcPct val="100000"/>
              </a:lnSpc>
              <a:spcBef>
                <a:spcPts val="0"/>
              </a:spcBef>
              <a:spcAft>
                <a:spcPts val="0"/>
              </a:spcAft>
              <a:buClr>
                <a:schemeClr val="dk2"/>
              </a:buClr>
              <a:buSzPts val="1000"/>
              <a:buChar char="●"/>
            </a:pPr>
            <a:r>
              <a:rPr b="1" lang="en" sz="1100">
                <a:solidFill>
                  <a:schemeClr val="dk2"/>
                </a:solidFill>
              </a:rPr>
              <a:t>Age Range:</a:t>
            </a:r>
            <a:r>
              <a:rPr lang="en" sz="1100">
                <a:solidFill>
                  <a:schemeClr val="dk2"/>
                </a:solidFill>
              </a:rPr>
              <a:t> The age range for individuals with a bachelor's degree or higher is broader in the &gt;50k income bracket, which could imply that it takes time to reach this income level, even with higher education.</a:t>
            </a:r>
            <a:endParaRPr sz="1100">
              <a:solidFill>
                <a:schemeClr val="dk2"/>
              </a:solidFill>
            </a:endParaRPr>
          </a:p>
          <a:p>
            <a:pPr indent="0" lvl="0" marL="0" rtl="0" algn="l">
              <a:spcBef>
                <a:spcPts val="0"/>
              </a:spcBef>
              <a:spcAft>
                <a:spcPts val="0"/>
              </a:spcAft>
              <a:buNone/>
            </a:pPr>
            <a:r>
              <a:t/>
            </a:r>
            <a:endParaRPr sz="1000">
              <a:solidFill>
                <a:schemeClr val="dk2"/>
              </a:solidFill>
            </a:endParaRPr>
          </a:p>
          <a:p>
            <a:pPr indent="0" lvl="0" marL="457200" marR="0" rtl="0" algn="l">
              <a:lnSpc>
                <a:spcPct val="100000"/>
              </a:lnSpc>
              <a:spcBef>
                <a:spcPts val="0"/>
              </a:spcBef>
              <a:spcAft>
                <a:spcPts val="0"/>
              </a:spcAft>
              <a:buNone/>
            </a:pPr>
            <a:r>
              <a:t/>
            </a:r>
            <a:endParaRPr sz="1100">
              <a:solidFill>
                <a:schemeClr val="dk2"/>
              </a:solidFill>
            </a:endParaRPr>
          </a:p>
        </p:txBody>
      </p:sp>
      <p:sp>
        <p:nvSpPr>
          <p:cNvPr id="246" name="Google Shape;246;p27"/>
          <p:cNvSpPr txBox="1"/>
          <p:nvPr/>
        </p:nvSpPr>
        <p:spPr>
          <a:xfrm>
            <a:off x="202000" y="324625"/>
            <a:ext cx="5547600" cy="41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Age and Education in relation to Pay</a:t>
            </a:r>
            <a:endParaRPr sz="18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rgbClr val="000000"/>
              </a:buClr>
              <a:buSzPts val="990"/>
              <a:buFont typeface="Arial"/>
              <a:buNone/>
            </a:pPr>
            <a:r>
              <a:rPr b="1" lang="en" sz="2950"/>
              <a:t>Approach 1 - Drop Missing Rows</a:t>
            </a:r>
            <a:endParaRPr b="1" sz="2950"/>
          </a:p>
        </p:txBody>
      </p:sp>
      <p:sp>
        <p:nvSpPr>
          <p:cNvPr id="252" name="Google Shape;252;p28"/>
          <p:cNvSpPr txBox="1"/>
          <p:nvPr>
            <p:ph idx="1" type="body"/>
          </p:nvPr>
        </p:nvSpPr>
        <p:spPr>
          <a:xfrm>
            <a:off x="1297500" y="13078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The very basic approach we took was to drop all rows having any missing values.</a:t>
            </a:r>
            <a:endParaRPr sz="1600"/>
          </a:p>
          <a:p>
            <a:pPr indent="-330200" lvl="0" marL="457200" rtl="0" algn="l">
              <a:spcBef>
                <a:spcPts val="1200"/>
              </a:spcBef>
              <a:spcAft>
                <a:spcPts val="0"/>
              </a:spcAft>
              <a:buSzPts val="1600"/>
              <a:buChar char="●"/>
            </a:pPr>
            <a:r>
              <a:rPr lang="en" sz="1600"/>
              <a:t>32,561 total rows</a:t>
            </a:r>
            <a:endParaRPr sz="1600"/>
          </a:p>
          <a:p>
            <a:pPr indent="-330200" lvl="0" marL="457200" rtl="0" algn="l">
              <a:spcBef>
                <a:spcPts val="0"/>
              </a:spcBef>
              <a:spcAft>
                <a:spcPts val="0"/>
              </a:spcAft>
              <a:buSzPts val="1600"/>
              <a:buChar char="●"/>
            </a:pPr>
            <a:r>
              <a:rPr lang="en" sz="1600"/>
              <a:t>2399</a:t>
            </a:r>
            <a:r>
              <a:rPr lang="en" sz="1600"/>
              <a:t> rows were dropped</a:t>
            </a:r>
            <a:endParaRPr sz="1600"/>
          </a:p>
          <a:p>
            <a:pPr indent="-317500" lvl="1" marL="914400" rtl="0" algn="l">
              <a:spcBef>
                <a:spcPts val="0"/>
              </a:spcBef>
              <a:spcAft>
                <a:spcPts val="0"/>
              </a:spcAft>
              <a:buSzPts val="1400"/>
              <a:buChar char="○"/>
            </a:pPr>
            <a:r>
              <a:rPr lang="en" sz="1400"/>
              <a:t>This equates to dropping 7% of our dataset - may not have a significant impact</a:t>
            </a:r>
            <a:endParaRPr sz="1400"/>
          </a:p>
          <a:p>
            <a:pPr indent="0" lvl="0" marL="0" rtl="0" algn="l">
              <a:spcBef>
                <a:spcPts val="1200"/>
              </a:spcBef>
              <a:spcAft>
                <a:spcPts val="1200"/>
              </a:spcAft>
              <a:buNone/>
            </a:pPr>
            <a:r>
              <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Model Training</a:t>
            </a:r>
            <a:endParaRPr b="1" sz="2950"/>
          </a:p>
        </p:txBody>
      </p:sp>
      <p:sp>
        <p:nvSpPr>
          <p:cNvPr id="258" name="Google Shape;258;p29"/>
          <p:cNvSpPr txBox="1"/>
          <p:nvPr>
            <p:ph idx="1" type="body"/>
          </p:nvPr>
        </p:nvSpPr>
        <p:spPr>
          <a:xfrm>
            <a:off x="311700" y="1041900"/>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The model was trained on four classification models, keeping KNN as benchmark</a:t>
            </a:r>
            <a:endParaRPr/>
          </a:p>
        </p:txBody>
      </p:sp>
      <p:graphicFrame>
        <p:nvGraphicFramePr>
          <p:cNvPr id="259" name="Google Shape;259;p29"/>
          <p:cNvGraphicFramePr/>
          <p:nvPr/>
        </p:nvGraphicFramePr>
        <p:xfrm>
          <a:off x="952500" y="1727650"/>
          <a:ext cx="3000000" cy="3000000"/>
        </p:xfrm>
        <a:graphic>
          <a:graphicData uri="http://schemas.openxmlformats.org/drawingml/2006/table">
            <a:tbl>
              <a:tblPr>
                <a:noFill/>
                <a:tableStyleId>{14166BDB-5ED1-4076-82FF-65F17CDB6877}</a:tableStyleId>
              </a:tblPr>
              <a:tblGrid>
                <a:gridCol w="1447800"/>
                <a:gridCol w="1447800"/>
                <a:gridCol w="1447800"/>
                <a:gridCol w="1447800"/>
                <a:gridCol w="1447800"/>
              </a:tblGrid>
              <a:tr h="616050">
                <a:tc>
                  <a:txBody>
                    <a:bodyPr/>
                    <a:lstStyle/>
                    <a:p>
                      <a:pPr indent="0" lvl="0" marL="0" marR="0" rtl="0" algn="l">
                        <a:lnSpc>
                          <a:spcPct val="100000"/>
                        </a:lnSpc>
                        <a:spcBef>
                          <a:spcPts val="0"/>
                        </a:spcBef>
                        <a:spcAft>
                          <a:spcPts val="0"/>
                        </a:spcAft>
                        <a:buNone/>
                      </a:pPr>
                      <a:r>
                        <a:rPr lang="en">
                          <a:solidFill>
                            <a:schemeClr val="lt1"/>
                          </a:solidFill>
                        </a:rPr>
                        <a:t>Scores</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KNN</a:t>
                      </a:r>
                      <a:endParaRPr>
                        <a:solidFill>
                          <a:schemeClr val="lt1"/>
                        </a:solidFill>
                      </a:endParaRPr>
                    </a:p>
                    <a:p>
                      <a:pPr indent="0" lvl="0" marL="0" marR="0" rtl="0" algn="l">
                        <a:lnSpc>
                          <a:spcPct val="100000"/>
                        </a:lnSpc>
                        <a:spcBef>
                          <a:spcPts val="0"/>
                        </a:spcBef>
                        <a:spcAft>
                          <a:spcPts val="0"/>
                        </a:spcAft>
                        <a:buNone/>
                      </a:pPr>
                      <a:r>
                        <a:rPr lang="en">
                          <a:solidFill>
                            <a:schemeClr val="lt1"/>
                          </a:solidFill>
                        </a:rPr>
                        <a:t>(k=9)</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Gaussian NB</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Random Forest Classifier</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XGBoost</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0450">
                <a:tc>
                  <a:txBody>
                    <a:bodyPr/>
                    <a:lstStyle/>
                    <a:p>
                      <a:pPr indent="0" lvl="0" marL="0" marR="0" rtl="0" algn="l">
                        <a:lnSpc>
                          <a:spcPct val="100000"/>
                        </a:lnSpc>
                        <a:spcBef>
                          <a:spcPts val="0"/>
                        </a:spcBef>
                        <a:spcAft>
                          <a:spcPts val="0"/>
                        </a:spcAft>
                        <a:buNone/>
                      </a:pPr>
                      <a:r>
                        <a:rPr lang="en">
                          <a:solidFill>
                            <a:schemeClr val="lt1"/>
                          </a:solidFill>
                        </a:rPr>
                        <a:t>Accuracy</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73%</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75%</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82%</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83%</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0450">
                <a:tc>
                  <a:txBody>
                    <a:bodyPr/>
                    <a:lstStyle/>
                    <a:p>
                      <a:pPr indent="0" lvl="0" marL="0" marR="0" rtl="0" algn="l">
                        <a:lnSpc>
                          <a:spcPct val="100000"/>
                        </a:lnSpc>
                        <a:spcBef>
                          <a:spcPts val="0"/>
                        </a:spcBef>
                        <a:spcAft>
                          <a:spcPts val="0"/>
                        </a:spcAft>
                        <a:buNone/>
                      </a:pPr>
                      <a:r>
                        <a:rPr lang="en">
                          <a:solidFill>
                            <a:schemeClr val="lt1"/>
                          </a:solidFill>
                        </a:rPr>
                        <a:t>Precision</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77%</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88%</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86%</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87%</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0450">
                <a:tc>
                  <a:txBody>
                    <a:bodyPr/>
                    <a:lstStyle/>
                    <a:p>
                      <a:pPr indent="0" lvl="0" marL="0" marR="0" rtl="0" algn="l">
                        <a:lnSpc>
                          <a:spcPct val="100000"/>
                        </a:lnSpc>
                        <a:spcBef>
                          <a:spcPts val="0"/>
                        </a:spcBef>
                        <a:spcAft>
                          <a:spcPts val="0"/>
                        </a:spcAft>
                        <a:buNone/>
                      </a:pPr>
                      <a:r>
                        <a:rPr lang="en">
                          <a:solidFill>
                            <a:schemeClr val="lt1"/>
                          </a:solidFill>
                        </a:rPr>
                        <a:t>Recall</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91%</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77%</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91%</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91%</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00450">
                <a:tc>
                  <a:txBody>
                    <a:bodyPr/>
                    <a:lstStyle/>
                    <a:p>
                      <a:pPr indent="0" lvl="0" marL="0" marR="0" rtl="0" algn="l">
                        <a:lnSpc>
                          <a:spcPct val="100000"/>
                        </a:lnSpc>
                        <a:spcBef>
                          <a:spcPts val="0"/>
                        </a:spcBef>
                        <a:spcAft>
                          <a:spcPts val="0"/>
                        </a:spcAft>
                        <a:buNone/>
                      </a:pPr>
                      <a:r>
                        <a:rPr lang="en">
                          <a:solidFill>
                            <a:schemeClr val="lt1"/>
                          </a:solidFill>
                        </a:rPr>
                        <a:t>F1-Score</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84%</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82%</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88%</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rPr>
                        <a:t>89%</a:t>
                      </a:r>
                      <a:endParaRPr>
                        <a:solidFill>
                          <a:schemeClr val="lt1"/>
                        </a:solidFill>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KNN</a:t>
            </a:r>
            <a:endParaRPr b="1" sz="2950"/>
          </a:p>
        </p:txBody>
      </p:sp>
      <p:sp>
        <p:nvSpPr>
          <p:cNvPr id="265" name="Google Shape;265;p30"/>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Hyper Parameters:</a:t>
            </a:r>
            <a:endParaRPr b="1"/>
          </a:p>
          <a:p>
            <a:pPr indent="0" lvl="0" marL="0" rtl="0" algn="l">
              <a:spcBef>
                <a:spcPts val="1200"/>
              </a:spcBef>
              <a:spcAft>
                <a:spcPts val="0"/>
              </a:spcAft>
              <a:buNone/>
            </a:pPr>
            <a:r>
              <a:rPr lang="en"/>
              <a:t>Neighbours: 11</a:t>
            </a:r>
            <a:endParaRPr/>
          </a:p>
          <a:p>
            <a:pPr indent="0" lvl="0" marL="0" rtl="0" algn="l">
              <a:spcBef>
                <a:spcPts val="1200"/>
              </a:spcBef>
              <a:spcAft>
                <a:spcPts val="0"/>
              </a:spcAft>
              <a:buNone/>
            </a:pPr>
            <a:r>
              <a:rPr lang="en"/>
              <a:t>Weights: distance</a:t>
            </a:r>
            <a:endParaRPr/>
          </a:p>
          <a:p>
            <a:pPr indent="0" lvl="0" marL="0" rtl="0" algn="l">
              <a:spcBef>
                <a:spcPts val="1200"/>
              </a:spcBef>
              <a:spcAft>
                <a:spcPts val="0"/>
              </a:spcAft>
              <a:buNone/>
            </a:pPr>
            <a:r>
              <a:rPr lang="en"/>
              <a:t>Metrics: manhattan</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Accuracy: 74.5%</a:t>
            </a:r>
            <a:endParaRPr/>
          </a:p>
          <a:p>
            <a:pPr indent="0" lvl="0" marL="0" rtl="0" algn="l">
              <a:spcBef>
                <a:spcPts val="1200"/>
              </a:spcBef>
              <a:spcAft>
                <a:spcPts val="0"/>
              </a:spcAft>
              <a:buNone/>
            </a:pPr>
            <a:r>
              <a:rPr lang="en"/>
              <a:t>Precision: 78%</a:t>
            </a:r>
            <a:endParaRPr/>
          </a:p>
          <a:p>
            <a:pPr indent="0" lvl="0" marL="0" rtl="0" algn="l">
              <a:spcBef>
                <a:spcPts val="1200"/>
              </a:spcBef>
              <a:spcAft>
                <a:spcPts val="0"/>
              </a:spcAft>
              <a:buNone/>
            </a:pPr>
            <a:r>
              <a:rPr lang="en"/>
              <a:t>Recall: 92%</a:t>
            </a:r>
            <a:endParaRPr/>
          </a:p>
          <a:p>
            <a:pPr indent="0" lvl="0" marL="0" rtl="0" algn="l">
              <a:spcBef>
                <a:spcPts val="1200"/>
              </a:spcBef>
              <a:spcAft>
                <a:spcPts val="0"/>
              </a:spcAft>
              <a:buNone/>
            </a:pPr>
            <a:r>
              <a:rPr lang="en"/>
              <a:t>F1-Score: 84%</a:t>
            </a:r>
            <a:endParaRPr/>
          </a:p>
          <a:p>
            <a:pPr indent="0" lvl="0" marL="0" rtl="0" algn="l">
              <a:spcBef>
                <a:spcPts val="120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Gaussian NB</a:t>
            </a:r>
            <a:endParaRPr b="1" sz="2950"/>
          </a:p>
        </p:txBody>
      </p:sp>
      <p:sp>
        <p:nvSpPr>
          <p:cNvPr id="271" name="Google Shape;271;p3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a:t>Hyper Parameters:</a:t>
            </a:r>
            <a:endParaRPr b="1"/>
          </a:p>
          <a:p>
            <a:pPr indent="0" lvl="0" marL="0" rtl="0" algn="l">
              <a:spcBef>
                <a:spcPts val="1200"/>
              </a:spcBef>
              <a:spcAft>
                <a:spcPts val="0"/>
              </a:spcAft>
              <a:buNone/>
            </a:pPr>
            <a:r>
              <a:rPr lang="en"/>
              <a:t>Priors: None</a:t>
            </a:r>
            <a:endParaRPr/>
          </a:p>
          <a:p>
            <a:pPr indent="0" lvl="0" marL="0" rtl="0" algn="l">
              <a:spcBef>
                <a:spcPts val="1200"/>
              </a:spcBef>
              <a:spcAft>
                <a:spcPts val="0"/>
              </a:spcAft>
              <a:buNone/>
            </a:pPr>
            <a:r>
              <a:t/>
            </a:r>
            <a:endParaRPr/>
          </a:p>
          <a:p>
            <a:pPr indent="0" lvl="0" marL="0" rtl="0" algn="l">
              <a:spcBef>
                <a:spcPts val="1200"/>
              </a:spcBef>
              <a:spcAft>
                <a:spcPts val="0"/>
              </a:spcAft>
              <a:buClr>
                <a:schemeClr val="dk1"/>
              </a:buClr>
              <a:buSzPts val="1100"/>
              <a:buFont typeface="Arial"/>
              <a:buNone/>
            </a:pPr>
            <a:r>
              <a:rPr lang="en"/>
              <a:t>Accuracy: 75.29%</a:t>
            </a:r>
            <a:endParaRPr/>
          </a:p>
          <a:p>
            <a:pPr indent="0" lvl="0" marL="0" rtl="0" algn="l">
              <a:spcBef>
                <a:spcPts val="1200"/>
              </a:spcBef>
              <a:spcAft>
                <a:spcPts val="0"/>
              </a:spcAft>
              <a:buClr>
                <a:schemeClr val="dk1"/>
              </a:buClr>
              <a:buSzPts val="1100"/>
              <a:buFont typeface="Arial"/>
              <a:buNone/>
            </a:pPr>
            <a:r>
              <a:rPr lang="en"/>
              <a:t>Precision: 88%</a:t>
            </a:r>
            <a:endParaRPr/>
          </a:p>
          <a:p>
            <a:pPr indent="0" lvl="0" marL="0" rtl="0" algn="l">
              <a:spcBef>
                <a:spcPts val="1200"/>
              </a:spcBef>
              <a:spcAft>
                <a:spcPts val="0"/>
              </a:spcAft>
              <a:buClr>
                <a:schemeClr val="dk1"/>
              </a:buClr>
              <a:buSzPts val="1100"/>
              <a:buFont typeface="Arial"/>
              <a:buNone/>
            </a:pPr>
            <a:r>
              <a:rPr lang="en"/>
              <a:t>Recall: 77%</a:t>
            </a:r>
            <a:endParaRPr/>
          </a:p>
          <a:p>
            <a:pPr indent="0" lvl="0" marL="0" rtl="0" algn="l">
              <a:spcBef>
                <a:spcPts val="1200"/>
              </a:spcBef>
              <a:spcAft>
                <a:spcPts val="1200"/>
              </a:spcAft>
              <a:buClr>
                <a:schemeClr val="dk1"/>
              </a:buClr>
              <a:buSzPts val="1100"/>
              <a:buFont typeface="Arial"/>
              <a:buNone/>
            </a:pPr>
            <a:r>
              <a:rPr lang="en"/>
              <a:t>F1-Score: 82%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3500"/>
              <a:t>Objective:</a:t>
            </a:r>
            <a:endParaRPr b="1" sz="3500"/>
          </a:p>
        </p:txBody>
      </p:sp>
      <p:sp>
        <p:nvSpPr>
          <p:cNvPr id="149" name="Google Shape;149;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project aims to use data mining and knowledge discovery techniques to classify people in one of the two salary brackets (&lt;=50k and &gt;50k), providing insights into fair play compensation practices. </a:t>
            </a:r>
            <a:endParaRPr/>
          </a:p>
          <a:p>
            <a:pPr indent="0" lvl="0" marL="0" rtl="0" algn="l">
              <a:spcBef>
                <a:spcPts val="1200"/>
              </a:spcBef>
              <a:spcAft>
                <a:spcPts val="1200"/>
              </a:spcAft>
              <a:buNone/>
            </a:pPr>
            <a:r>
              <a:rPr lang="en"/>
              <a:t>By examining the importance of age, gender, ethnicity, and educational level, we aspire to highlight trends in compensation.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Random Forest</a:t>
            </a:r>
            <a:endParaRPr b="1" sz="2950"/>
          </a:p>
        </p:txBody>
      </p:sp>
      <p:sp>
        <p:nvSpPr>
          <p:cNvPr id="277" name="Google Shape;277;p32"/>
          <p:cNvSpPr txBox="1"/>
          <p:nvPr>
            <p:ph idx="1" type="body"/>
          </p:nvPr>
        </p:nvSpPr>
        <p:spPr>
          <a:xfrm>
            <a:off x="1297500" y="1163475"/>
            <a:ext cx="8520600" cy="3657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Clr>
                <a:schemeClr val="dk1"/>
              </a:buClr>
              <a:buSzPts val="1100"/>
              <a:buFont typeface="Arial"/>
              <a:buNone/>
            </a:pPr>
            <a:r>
              <a:rPr b="1" lang="en"/>
              <a:t>Hyper Parameters:</a:t>
            </a:r>
            <a:endParaRPr b="1"/>
          </a:p>
          <a:p>
            <a:pPr indent="0" lvl="0" marL="0" rtl="0" algn="l">
              <a:spcBef>
                <a:spcPts val="1200"/>
              </a:spcBef>
              <a:spcAft>
                <a:spcPts val="0"/>
              </a:spcAft>
              <a:buNone/>
            </a:pPr>
            <a:r>
              <a:rPr lang="en"/>
              <a:t>n_estimators: 50</a:t>
            </a:r>
            <a:endParaRPr/>
          </a:p>
          <a:p>
            <a:pPr indent="0" lvl="0" marL="0" rtl="0" algn="l">
              <a:spcBef>
                <a:spcPts val="1200"/>
              </a:spcBef>
              <a:spcAft>
                <a:spcPts val="0"/>
              </a:spcAft>
              <a:buNone/>
            </a:pPr>
            <a:r>
              <a:rPr lang="en"/>
              <a:t>max_depth:10</a:t>
            </a:r>
            <a:endParaRPr/>
          </a:p>
          <a:p>
            <a:pPr indent="0" lvl="0" marL="0" rtl="0" algn="l">
              <a:spcBef>
                <a:spcPts val="1200"/>
              </a:spcBef>
              <a:spcAft>
                <a:spcPts val="0"/>
              </a:spcAft>
              <a:buNone/>
            </a:pPr>
            <a:r>
              <a:rPr lang="en"/>
              <a:t>Min_samples_split:5</a:t>
            </a:r>
            <a:endParaRPr/>
          </a:p>
          <a:p>
            <a:pPr indent="0" lvl="0" marL="0" rtl="0" algn="l">
              <a:spcBef>
                <a:spcPts val="1200"/>
              </a:spcBef>
              <a:spcAft>
                <a:spcPts val="0"/>
              </a:spcAft>
              <a:buNone/>
            </a:pPr>
            <a:r>
              <a:t/>
            </a:r>
            <a:endParaRPr/>
          </a:p>
          <a:p>
            <a:pPr indent="0" lvl="0" marL="0" rtl="0" algn="l">
              <a:spcBef>
                <a:spcPts val="1200"/>
              </a:spcBef>
              <a:spcAft>
                <a:spcPts val="0"/>
              </a:spcAft>
              <a:buClr>
                <a:schemeClr val="dk1"/>
              </a:buClr>
              <a:buSzPts val="1100"/>
              <a:buFont typeface="Arial"/>
              <a:buNone/>
            </a:pPr>
            <a:r>
              <a:rPr lang="en"/>
              <a:t>Accuracy: 82.9%</a:t>
            </a:r>
            <a:endParaRPr/>
          </a:p>
          <a:p>
            <a:pPr indent="0" lvl="0" marL="0" rtl="0" algn="l">
              <a:spcBef>
                <a:spcPts val="1200"/>
              </a:spcBef>
              <a:spcAft>
                <a:spcPts val="0"/>
              </a:spcAft>
              <a:buClr>
                <a:schemeClr val="dk1"/>
              </a:buClr>
              <a:buSzPts val="1100"/>
              <a:buFont typeface="Arial"/>
              <a:buNone/>
            </a:pPr>
            <a:r>
              <a:rPr lang="en"/>
              <a:t>Precision: 87%</a:t>
            </a:r>
            <a:endParaRPr/>
          </a:p>
          <a:p>
            <a:pPr indent="0" lvl="0" marL="0" rtl="0" algn="l">
              <a:spcBef>
                <a:spcPts val="1200"/>
              </a:spcBef>
              <a:spcAft>
                <a:spcPts val="0"/>
              </a:spcAft>
              <a:buClr>
                <a:schemeClr val="dk1"/>
              </a:buClr>
              <a:buSzPts val="1100"/>
              <a:buFont typeface="Arial"/>
              <a:buNone/>
            </a:pPr>
            <a:r>
              <a:rPr lang="en"/>
              <a:t>Recall: 91%</a:t>
            </a:r>
            <a:endParaRPr/>
          </a:p>
          <a:p>
            <a:pPr indent="0" lvl="0" marL="0" rtl="0" algn="l">
              <a:spcBef>
                <a:spcPts val="1200"/>
              </a:spcBef>
              <a:spcAft>
                <a:spcPts val="0"/>
              </a:spcAft>
              <a:buClr>
                <a:schemeClr val="dk1"/>
              </a:buClr>
              <a:buSzPts val="1100"/>
              <a:buFont typeface="Arial"/>
              <a:buNone/>
            </a:pPr>
            <a:r>
              <a:rPr lang="en"/>
              <a:t>F1-Score: 89%</a:t>
            </a:r>
            <a:endParaRPr/>
          </a:p>
          <a:p>
            <a:pPr indent="0" lvl="0" marL="0" rtl="0" algn="l">
              <a:spcBef>
                <a:spcPts val="12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XGBoost</a:t>
            </a:r>
            <a:endParaRPr b="1" sz="2950"/>
          </a:p>
        </p:txBody>
      </p:sp>
      <p:sp>
        <p:nvSpPr>
          <p:cNvPr id="283" name="Google Shape;283;p33"/>
          <p:cNvSpPr txBox="1"/>
          <p:nvPr>
            <p:ph idx="1" type="body"/>
          </p:nvPr>
        </p:nvSpPr>
        <p:spPr>
          <a:xfrm>
            <a:off x="1297500" y="1152475"/>
            <a:ext cx="8520600" cy="3804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Clr>
                <a:schemeClr val="dk1"/>
              </a:buClr>
              <a:buSzPts val="1100"/>
              <a:buFont typeface="Arial"/>
              <a:buNone/>
            </a:pPr>
            <a:r>
              <a:rPr b="1" lang="en"/>
              <a:t>Hyper Parameters:</a:t>
            </a:r>
            <a:endParaRPr b="1"/>
          </a:p>
          <a:p>
            <a:pPr indent="0" lvl="0" marL="0" rtl="0" algn="l">
              <a:spcBef>
                <a:spcPts val="1200"/>
              </a:spcBef>
              <a:spcAft>
                <a:spcPts val="0"/>
              </a:spcAft>
              <a:buNone/>
            </a:pPr>
            <a:r>
              <a:rPr lang="en"/>
              <a:t>learning_rate:0.1</a:t>
            </a:r>
            <a:endParaRPr/>
          </a:p>
          <a:p>
            <a:pPr indent="0" lvl="0" marL="0" rtl="0" algn="l">
              <a:spcBef>
                <a:spcPts val="1200"/>
              </a:spcBef>
              <a:spcAft>
                <a:spcPts val="0"/>
              </a:spcAft>
              <a:buNone/>
            </a:pPr>
            <a:r>
              <a:rPr lang="en"/>
              <a:t>n_estimators:50</a:t>
            </a:r>
            <a:endParaRPr/>
          </a:p>
          <a:p>
            <a:pPr indent="0" lvl="0" marL="0" rtl="0" algn="l">
              <a:spcBef>
                <a:spcPts val="1200"/>
              </a:spcBef>
              <a:spcAft>
                <a:spcPts val="0"/>
              </a:spcAft>
              <a:buNone/>
            </a:pPr>
            <a:r>
              <a:rPr lang="en"/>
              <a:t>max_depth:7</a:t>
            </a:r>
            <a:endParaRPr/>
          </a:p>
          <a:p>
            <a:pPr indent="0" lvl="0" marL="0" rtl="0" algn="l">
              <a:spcBef>
                <a:spcPts val="1200"/>
              </a:spcBef>
              <a:spcAft>
                <a:spcPts val="0"/>
              </a:spcAft>
              <a:buNone/>
            </a:pPr>
            <a:r>
              <a:rPr lang="en"/>
              <a:t>min_child_weight:3</a:t>
            </a:r>
            <a:endParaRPr/>
          </a:p>
          <a:p>
            <a:pPr indent="0" lvl="0" marL="0" rtl="0" algn="l">
              <a:spcBef>
                <a:spcPts val="1200"/>
              </a:spcBef>
              <a:spcAft>
                <a:spcPts val="0"/>
              </a:spcAft>
              <a:buNone/>
            </a:pPr>
            <a:r>
              <a:rPr lang="en"/>
              <a:t>gamma:0</a:t>
            </a:r>
            <a:endParaRPr/>
          </a:p>
          <a:p>
            <a:pPr indent="0" lvl="0" marL="0" rtl="0" algn="l">
              <a:spcBef>
                <a:spcPts val="1200"/>
              </a:spcBef>
              <a:spcAft>
                <a:spcPts val="0"/>
              </a:spcAft>
              <a:buNone/>
            </a:pPr>
            <a:r>
              <a:t/>
            </a:r>
            <a:endParaRPr/>
          </a:p>
          <a:p>
            <a:pPr indent="0" lvl="0" marL="0" rtl="0" algn="l">
              <a:spcBef>
                <a:spcPts val="1200"/>
              </a:spcBef>
              <a:spcAft>
                <a:spcPts val="0"/>
              </a:spcAft>
              <a:buClr>
                <a:schemeClr val="dk1"/>
              </a:buClr>
              <a:buSzPts val="1100"/>
              <a:buFont typeface="Arial"/>
              <a:buNone/>
            </a:pPr>
            <a:r>
              <a:rPr lang="en"/>
              <a:t>Accuracy: 83%</a:t>
            </a:r>
            <a:endParaRPr/>
          </a:p>
          <a:p>
            <a:pPr indent="0" lvl="0" marL="0" rtl="0" algn="l">
              <a:spcBef>
                <a:spcPts val="1200"/>
              </a:spcBef>
              <a:spcAft>
                <a:spcPts val="0"/>
              </a:spcAft>
              <a:buClr>
                <a:schemeClr val="dk1"/>
              </a:buClr>
              <a:buSzPts val="1100"/>
              <a:buFont typeface="Arial"/>
              <a:buNone/>
            </a:pPr>
            <a:r>
              <a:rPr lang="en"/>
              <a:t>Precision: 87%</a:t>
            </a:r>
            <a:endParaRPr/>
          </a:p>
          <a:p>
            <a:pPr indent="0" lvl="0" marL="0" rtl="0" algn="l">
              <a:spcBef>
                <a:spcPts val="1200"/>
              </a:spcBef>
              <a:spcAft>
                <a:spcPts val="0"/>
              </a:spcAft>
              <a:buClr>
                <a:schemeClr val="dk1"/>
              </a:buClr>
              <a:buSzPts val="1100"/>
              <a:buFont typeface="Arial"/>
              <a:buNone/>
            </a:pPr>
            <a:r>
              <a:rPr lang="en"/>
              <a:t>Recall: 91%</a:t>
            </a:r>
            <a:endParaRPr/>
          </a:p>
          <a:p>
            <a:pPr indent="0" lvl="0" marL="0" rtl="0" algn="l">
              <a:spcBef>
                <a:spcPts val="1200"/>
              </a:spcBef>
              <a:spcAft>
                <a:spcPts val="1200"/>
              </a:spcAft>
              <a:buClr>
                <a:schemeClr val="dk1"/>
              </a:buClr>
              <a:buSzPts val="1100"/>
              <a:buFont typeface="Arial"/>
              <a:buNone/>
            </a:pPr>
            <a:r>
              <a:rPr lang="en"/>
              <a:t>F1-Score: 89%</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4"/>
          <p:cNvSpPr txBox="1"/>
          <p:nvPr>
            <p:ph type="title"/>
          </p:nvPr>
        </p:nvSpPr>
        <p:spPr>
          <a:xfrm>
            <a:off x="1052550" y="265575"/>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ROC Curve for 1st Approach</a:t>
            </a:r>
            <a:endParaRPr b="1" sz="2950"/>
          </a:p>
        </p:txBody>
      </p:sp>
      <p:pic>
        <p:nvPicPr>
          <p:cNvPr id="289" name="Google Shape;289;p34"/>
          <p:cNvPicPr preferRelativeResize="0"/>
          <p:nvPr/>
        </p:nvPicPr>
        <p:blipFill>
          <a:blip r:embed="rId3">
            <a:alphaModFix/>
          </a:blip>
          <a:stretch>
            <a:fillRect/>
          </a:stretch>
        </p:blipFill>
        <p:spPr>
          <a:xfrm>
            <a:off x="488600" y="1017725"/>
            <a:ext cx="4613574" cy="3822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Approach 2 - Replace Null Values</a:t>
            </a:r>
            <a:endParaRPr b="1" sz="2950"/>
          </a:p>
        </p:txBody>
      </p:sp>
      <p:sp>
        <p:nvSpPr>
          <p:cNvPr id="295" name="Google Shape;295;p3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Empty or null values in each column are replaced with the most </a:t>
            </a:r>
            <a:r>
              <a:rPr lang="en"/>
              <a:t>occurring</a:t>
            </a:r>
            <a:r>
              <a:rPr lang="en"/>
              <a:t> values (mode) in each column. </a:t>
            </a:r>
            <a:endParaRPr/>
          </a:p>
          <a:p>
            <a:pPr indent="-311150" lvl="0" marL="914400" rtl="0" algn="l">
              <a:spcBef>
                <a:spcPts val="1200"/>
              </a:spcBef>
              <a:spcAft>
                <a:spcPts val="0"/>
              </a:spcAft>
              <a:buSzPts val="1300"/>
              <a:buChar char="●"/>
            </a:pPr>
            <a:r>
              <a:rPr lang="en"/>
              <a:t>By imputing missing values, we hope to maximize the utility of our dataset, ensuring that no data point goes unused due to incomplete information</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Model Training</a:t>
            </a:r>
            <a:endParaRPr b="1" sz="2950"/>
          </a:p>
        </p:txBody>
      </p:sp>
      <p:sp>
        <p:nvSpPr>
          <p:cNvPr id="301" name="Google Shape;301;p36"/>
          <p:cNvSpPr txBox="1"/>
          <p:nvPr>
            <p:ph idx="1" type="body"/>
          </p:nvPr>
        </p:nvSpPr>
        <p:spPr>
          <a:xfrm>
            <a:off x="311700" y="12394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model was trained on four classification models, keeping KNN as benchmark</a:t>
            </a:r>
            <a:endParaRPr/>
          </a:p>
        </p:txBody>
      </p:sp>
      <p:graphicFrame>
        <p:nvGraphicFramePr>
          <p:cNvPr id="302" name="Google Shape;302;p36"/>
          <p:cNvGraphicFramePr/>
          <p:nvPr/>
        </p:nvGraphicFramePr>
        <p:xfrm>
          <a:off x="952500" y="1727650"/>
          <a:ext cx="3000000" cy="3000000"/>
        </p:xfrm>
        <a:graphic>
          <a:graphicData uri="http://schemas.openxmlformats.org/drawingml/2006/table">
            <a:tbl>
              <a:tblPr>
                <a:noFill/>
                <a:tableStyleId>{14166BDB-5ED1-4076-82FF-65F17CDB6877}</a:tableStyleId>
              </a:tblPr>
              <a:tblGrid>
                <a:gridCol w="1447800"/>
                <a:gridCol w="1447800"/>
                <a:gridCol w="1447800"/>
                <a:gridCol w="1447800"/>
                <a:gridCol w="1447800"/>
              </a:tblGrid>
              <a:tr h="616050">
                <a:tc>
                  <a:txBody>
                    <a:bodyPr/>
                    <a:lstStyle/>
                    <a:p>
                      <a:pPr indent="0" lvl="0" marL="0" rtl="0" algn="l">
                        <a:spcBef>
                          <a:spcPts val="0"/>
                        </a:spcBef>
                        <a:spcAft>
                          <a:spcPts val="0"/>
                        </a:spcAft>
                        <a:buNone/>
                      </a:pPr>
                      <a:r>
                        <a:rPr lang="en">
                          <a:solidFill>
                            <a:schemeClr val="lt1"/>
                          </a:solidFill>
                        </a:rPr>
                        <a:t>Scores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KNN</a:t>
                      </a:r>
                      <a:endParaRPr>
                        <a:solidFill>
                          <a:schemeClr val="lt1"/>
                        </a:solidFill>
                      </a:endParaRPr>
                    </a:p>
                    <a:p>
                      <a:pPr indent="0" lvl="0" marL="0" rtl="0" algn="l">
                        <a:spcBef>
                          <a:spcPts val="0"/>
                        </a:spcBef>
                        <a:spcAft>
                          <a:spcPts val="0"/>
                        </a:spcAft>
                        <a:buNone/>
                      </a:pPr>
                      <a:r>
                        <a:rPr lang="en">
                          <a:solidFill>
                            <a:schemeClr val="lt1"/>
                          </a:solidFill>
                        </a:rPr>
                        <a:t>(k=9)</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Gaussian NB</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Random Forest Classifier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XGBoost</a:t>
                      </a:r>
                      <a:endParaRPr>
                        <a:solidFill>
                          <a:schemeClr val="lt1"/>
                        </a:solidFill>
                      </a:endParaRPr>
                    </a:p>
                  </a:txBody>
                  <a:tcPr marT="91425" marB="91425" marR="91425" marL="91425"/>
                </a:tc>
              </a:tr>
              <a:tr h="400450">
                <a:tc>
                  <a:txBody>
                    <a:bodyPr/>
                    <a:lstStyle/>
                    <a:p>
                      <a:pPr indent="0" lvl="0" marL="0" marR="0" rtl="0" algn="l">
                        <a:lnSpc>
                          <a:spcPct val="100000"/>
                        </a:lnSpc>
                        <a:spcBef>
                          <a:spcPts val="0"/>
                        </a:spcBef>
                        <a:spcAft>
                          <a:spcPts val="0"/>
                        </a:spcAft>
                        <a:buNone/>
                      </a:pPr>
                      <a:r>
                        <a:rPr lang="en">
                          <a:solidFill>
                            <a:schemeClr val="lt1"/>
                          </a:solidFill>
                        </a:rPr>
                        <a:t>Accuracy</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75.00%</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76.16%</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83.06%</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83.71%</a:t>
                      </a:r>
                      <a:endParaRPr>
                        <a:solidFill>
                          <a:schemeClr val="lt1"/>
                        </a:solidFill>
                      </a:endParaRPr>
                    </a:p>
                  </a:txBody>
                  <a:tcPr marT="91425" marB="91425" marR="91425" marL="91425"/>
                </a:tc>
              </a:tr>
              <a:tr h="400450">
                <a:tc>
                  <a:txBody>
                    <a:bodyPr/>
                    <a:lstStyle/>
                    <a:p>
                      <a:pPr indent="0" lvl="0" marL="0" marR="0" rtl="0" algn="l">
                        <a:lnSpc>
                          <a:spcPct val="100000"/>
                        </a:lnSpc>
                        <a:spcBef>
                          <a:spcPts val="0"/>
                        </a:spcBef>
                        <a:spcAft>
                          <a:spcPts val="0"/>
                        </a:spcAft>
                        <a:buNone/>
                      </a:pPr>
                      <a:r>
                        <a:rPr lang="en">
                          <a:solidFill>
                            <a:schemeClr val="lt1"/>
                          </a:solidFill>
                        </a:rPr>
                        <a:t>Precision</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79%</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89%</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87%</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88%</a:t>
                      </a:r>
                      <a:endParaRPr>
                        <a:solidFill>
                          <a:schemeClr val="lt1"/>
                        </a:solidFill>
                      </a:endParaRPr>
                    </a:p>
                  </a:txBody>
                  <a:tcPr marT="91425" marB="91425" marR="91425" marL="91425"/>
                </a:tc>
              </a:tr>
              <a:tr h="400450">
                <a:tc>
                  <a:txBody>
                    <a:bodyPr/>
                    <a:lstStyle/>
                    <a:p>
                      <a:pPr indent="0" lvl="0" marL="0" marR="0" rtl="0" algn="l">
                        <a:lnSpc>
                          <a:spcPct val="100000"/>
                        </a:lnSpc>
                        <a:spcBef>
                          <a:spcPts val="0"/>
                        </a:spcBef>
                        <a:spcAft>
                          <a:spcPts val="0"/>
                        </a:spcAft>
                        <a:buNone/>
                      </a:pPr>
                      <a:r>
                        <a:rPr lang="en">
                          <a:solidFill>
                            <a:schemeClr val="lt1"/>
                          </a:solidFill>
                        </a:rPr>
                        <a:t>Recall</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92%</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79%</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91%</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91%</a:t>
                      </a:r>
                      <a:endParaRPr>
                        <a:solidFill>
                          <a:schemeClr val="lt1"/>
                        </a:solidFill>
                      </a:endParaRPr>
                    </a:p>
                  </a:txBody>
                  <a:tcPr marT="91425" marB="91425" marR="91425" marL="91425"/>
                </a:tc>
              </a:tr>
              <a:tr h="400450">
                <a:tc>
                  <a:txBody>
                    <a:bodyPr/>
                    <a:lstStyle/>
                    <a:p>
                      <a:pPr indent="0" lvl="0" marL="0" marR="0" rtl="0" algn="l">
                        <a:lnSpc>
                          <a:spcPct val="100000"/>
                        </a:lnSpc>
                        <a:spcBef>
                          <a:spcPts val="0"/>
                        </a:spcBef>
                        <a:spcAft>
                          <a:spcPts val="0"/>
                        </a:spcAft>
                        <a:buNone/>
                      </a:pPr>
                      <a:r>
                        <a:rPr lang="en">
                          <a:solidFill>
                            <a:schemeClr val="lt1"/>
                          </a:solidFill>
                        </a:rPr>
                        <a:t>F1-Score</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85%</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83%</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89%</a:t>
                      </a:r>
                      <a:endParaRPr>
                        <a:solidFill>
                          <a:schemeClr val="lt1"/>
                        </a:solidFill>
                      </a:endParaRPr>
                    </a:p>
                  </a:txBody>
                  <a:tcPr marT="91425" marB="91425" marR="91425" marL="91425"/>
                </a:tc>
                <a:tc>
                  <a:txBody>
                    <a:bodyPr/>
                    <a:lstStyle/>
                    <a:p>
                      <a:pPr indent="0" lvl="0" marL="0" marR="0" rtl="0" algn="l">
                        <a:lnSpc>
                          <a:spcPct val="100000"/>
                        </a:lnSpc>
                        <a:spcBef>
                          <a:spcPts val="0"/>
                        </a:spcBef>
                        <a:spcAft>
                          <a:spcPts val="0"/>
                        </a:spcAft>
                        <a:buNone/>
                      </a:pPr>
                      <a:r>
                        <a:rPr lang="en">
                          <a:solidFill>
                            <a:schemeClr val="lt1"/>
                          </a:solidFill>
                        </a:rPr>
                        <a:t>89%</a:t>
                      </a:r>
                      <a:endParaRPr>
                        <a:solidFill>
                          <a:schemeClr val="lt1"/>
                        </a:solidFill>
                      </a:endParaRPr>
                    </a:p>
                  </a:txBody>
                  <a:tcPr marT="91425" marB="91425" marR="91425" marL="91425"/>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990"/>
              <a:buNone/>
            </a:pPr>
            <a:r>
              <a:rPr b="1" lang="en" sz="2155"/>
              <a:t>Hyper parameter Tuning - Randomized Search</a:t>
            </a:r>
            <a:endParaRPr b="1" sz="2155"/>
          </a:p>
        </p:txBody>
      </p:sp>
      <p:sp>
        <p:nvSpPr>
          <p:cNvPr id="308" name="Google Shape;308;p37"/>
          <p:cNvSpPr txBox="1"/>
          <p:nvPr>
            <p:ph idx="1" type="body"/>
          </p:nvPr>
        </p:nvSpPr>
        <p:spPr>
          <a:xfrm>
            <a:off x="1297500" y="11161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a:t>
            </a:r>
            <a:r>
              <a:rPr lang="en"/>
              <a:t>hat is Randomized Search?</a:t>
            </a:r>
            <a:endParaRPr/>
          </a:p>
          <a:p>
            <a:pPr indent="-304800" lvl="0" marL="457200" marR="0" rtl="0" algn="l">
              <a:lnSpc>
                <a:spcPct val="115000"/>
              </a:lnSpc>
              <a:spcBef>
                <a:spcPts val="1200"/>
              </a:spcBef>
              <a:spcAft>
                <a:spcPts val="0"/>
              </a:spcAft>
              <a:buSzPts val="1200"/>
              <a:buChar char="●"/>
            </a:pPr>
            <a:r>
              <a:rPr lang="en" sz="1200"/>
              <a:t>It helps find the best hyperparameters for machine learning models</a:t>
            </a:r>
            <a:endParaRPr sz="1200"/>
          </a:p>
          <a:p>
            <a:pPr indent="-304800" lvl="0" marL="457200" marR="0" rtl="0" algn="l">
              <a:lnSpc>
                <a:spcPct val="115000"/>
              </a:lnSpc>
              <a:spcBef>
                <a:spcPts val="0"/>
              </a:spcBef>
              <a:spcAft>
                <a:spcPts val="0"/>
              </a:spcAft>
              <a:buSzPts val="1200"/>
              <a:buChar char="●"/>
            </a:pPr>
            <a:r>
              <a:rPr lang="en" sz="1200"/>
              <a:t>Randomly samples combinations from a specified search space.</a:t>
            </a:r>
            <a:endParaRPr sz="1200"/>
          </a:p>
          <a:p>
            <a:pPr indent="-304800" lvl="0" marL="457200" marR="0" rtl="0" algn="l">
              <a:lnSpc>
                <a:spcPct val="115000"/>
              </a:lnSpc>
              <a:spcBef>
                <a:spcPts val="0"/>
              </a:spcBef>
              <a:spcAft>
                <a:spcPts val="0"/>
              </a:spcAft>
              <a:buSzPts val="1200"/>
              <a:buChar char="●"/>
            </a:pPr>
            <a:r>
              <a:rPr lang="en" sz="1200"/>
              <a:t>Advantages:</a:t>
            </a:r>
            <a:endParaRPr sz="1200"/>
          </a:p>
          <a:p>
            <a:pPr indent="-304800" lvl="0" marL="457200" marR="0" rtl="0" algn="l">
              <a:lnSpc>
                <a:spcPct val="115000"/>
              </a:lnSpc>
              <a:spcBef>
                <a:spcPts val="0"/>
              </a:spcBef>
              <a:spcAft>
                <a:spcPts val="0"/>
              </a:spcAft>
              <a:buSzPts val="1200"/>
              <a:buChar char="●"/>
            </a:pPr>
            <a:r>
              <a:rPr lang="en" sz="1200"/>
              <a:t>Efficient compared to exhaustive grid search.</a:t>
            </a:r>
            <a:endParaRPr sz="1200"/>
          </a:p>
          <a:p>
            <a:pPr indent="0" lvl="0" marL="0" marR="0" rtl="0" algn="l">
              <a:lnSpc>
                <a:spcPct val="115000"/>
              </a:lnSpc>
              <a:spcBef>
                <a:spcPts val="1200"/>
              </a:spcBef>
              <a:spcAft>
                <a:spcPts val="0"/>
              </a:spcAft>
              <a:buNone/>
            </a:pPr>
            <a:r>
              <a:t/>
            </a:r>
            <a:endParaRPr sz="1200"/>
          </a:p>
          <a:p>
            <a:pPr indent="0" lvl="0" marL="0" marR="0" rtl="0" algn="l">
              <a:lnSpc>
                <a:spcPct val="115000"/>
              </a:lnSpc>
              <a:spcBef>
                <a:spcPts val="1200"/>
              </a:spcBef>
              <a:spcAft>
                <a:spcPts val="0"/>
              </a:spcAft>
              <a:buNone/>
            </a:pPr>
            <a:r>
              <a:rPr lang="en"/>
              <a:t>Results: Improved model performance and reduced training time.</a:t>
            </a:r>
            <a:endParaRPr sz="1200"/>
          </a:p>
          <a:p>
            <a:pPr indent="0" lvl="0" marL="457200" marR="0" rtl="0" algn="l">
              <a:lnSpc>
                <a:spcPct val="115000"/>
              </a:lnSpc>
              <a:spcBef>
                <a:spcPts val="1200"/>
              </a:spcBef>
              <a:spcAft>
                <a:spcPts val="1200"/>
              </a:spcAft>
              <a:buNone/>
            </a:pPr>
            <a:r>
              <a:t/>
            </a:r>
            <a:endParaRPr sz="12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KNN</a:t>
            </a:r>
            <a:endParaRPr b="1" sz="2950"/>
          </a:p>
        </p:txBody>
      </p:sp>
      <p:sp>
        <p:nvSpPr>
          <p:cNvPr id="314" name="Google Shape;314;p38"/>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Hyper Parameters:</a:t>
            </a:r>
            <a:endParaRPr b="1"/>
          </a:p>
          <a:p>
            <a:pPr indent="0" lvl="0" marL="0" rtl="0" algn="l">
              <a:spcBef>
                <a:spcPts val="1200"/>
              </a:spcBef>
              <a:spcAft>
                <a:spcPts val="0"/>
              </a:spcAft>
              <a:buNone/>
            </a:pPr>
            <a:r>
              <a:rPr lang="en"/>
              <a:t>Neighbours: 9</a:t>
            </a:r>
            <a:endParaRPr/>
          </a:p>
          <a:p>
            <a:pPr indent="0" lvl="0" marL="0" rtl="0" algn="l">
              <a:spcBef>
                <a:spcPts val="1200"/>
              </a:spcBef>
              <a:spcAft>
                <a:spcPts val="0"/>
              </a:spcAft>
              <a:buNone/>
            </a:pPr>
            <a:r>
              <a:rPr lang="en"/>
              <a:t>Weights: distance</a:t>
            </a:r>
            <a:endParaRPr/>
          </a:p>
          <a:p>
            <a:pPr indent="0" lvl="0" marL="0" rtl="0" algn="l">
              <a:spcBef>
                <a:spcPts val="1200"/>
              </a:spcBef>
              <a:spcAft>
                <a:spcPts val="0"/>
              </a:spcAft>
              <a:buNone/>
            </a:pPr>
            <a:r>
              <a:rPr lang="en"/>
              <a:t>Metrics: manhattan</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Accuracy: 75.53%</a:t>
            </a:r>
            <a:endParaRPr/>
          </a:p>
          <a:p>
            <a:pPr indent="0" lvl="0" marL="0" rtl="0" algn="l">
              <a:spcBef>
                <a:spcPts val="1200"/>
              </a:spcBef>
              <a:spcAft>
                <a:spcPts val="0"/>
              </a:spcAft>
              <a:buNone/>
            </a:pPr>
            <a:r>
              <a:rPr lang="en"/>
              <a:t>Precision: 80%</a:t>
            </a:r>
            <a:endParaRPr/>
          </a:p>
          <a:p>
            <a:pPr indent="0" lvl="0" marL="0" rtl="0" algn="l">
              <a:spcBef>
                <a:spcPts val="1200"/>
              </a:spcBef>
              <a:spcAft>
                <a:spcPts val="0"/>
              </a:spcAft>
              <a:buNone/>
            </a:pPr>
            <a:r>
              <a:rPr lang="en"/>
              <a:t>Recall: 90%</a:t>
            </a:r>
            <a:endParaRPr/>
          </a:p>
          <a:p>
            <a:pPr indent="0" lvl="0" marL="0" rtl="0" algn="l">
              <a:spcBef>
                <a:spcPts val="1200"/>
              </a:spcBef>
              <a:spcAft>
                <a:spcPts val="1200"/>
              </a:spcAft>
              <a:buNone/>
            </a:pPr>
            <a:r>
              <a:rPr lang="en"/>
              <a:t>F1-score: 85%</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Gaussian NB</a:t>
            </a:r>
            <a:endParaRPr b="1" sz="2950"/>
          </a:p>
        </p:txBody>
      </p:sp>
      <p:sp>
        <p:nvSpPr>
          <p:cNvPr id="320" name="Google Shape;320;p3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a:t>Hyper Parameters:</a:t>
            </a:r>
            <a:endParaRPr b="1"/>
          </a:p>
          <a:p>
            <a:pPr indent="0" lvl="0" marL="0" rtl="0" algn="l">
              <a:spcBef>
                <a:spcPts val="1200"/>
              </a:spcBef>
              <a:spcAft>
                <a:spcPts val="0"/>
              </a:spcAft>
              <a:buNone/>
            </a:pPr>
            <a:r>
              <a:rPr lang="en"/>
              <a:t>P</a:t>
            </a:r>
            <a:r>
              <a:rPr lang="en"/>
              <a:t>riors: None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Accuracy: 75.84%</a:t>
            </a:r>
            <a:endParaRPr/>
          </a:p>
          <a:p>
            <a:pPr indent="0" lvl="0" marL="0" rtl="0" algn="l">
              <a:spcBef>
                <a:spcPts val="1200"/>
              </a:spcBef>
              <a:spcAft>
                <a:spcPts val="0"/>
              </a:spcAft>
              <a:buNone/>
            </a:pPr>
            <a:r>
              <a:rPr lang="en"/>
              <a:t>Precision: 89%</a:t>
            </a:r>
            <a:endParaRPr/>
          </a:p>
          <a:p>
            <a:pPr indent="0" lvl="0" marL="0" rtl="0" algn="l">
              <a:spcBef>
                <a:spcPts val="1200"/>
              </a:spcBef>
              <a:spcAft>
                <a:spcPts val="0"/>
              </a:spcAft>
              <a:buClr>
                <a:schemeClr val="dk1"/>
              </a:buClr>
              <a:buSzPts val="1100"/>
              <a:buFont typeface="Arial"/>
              <a:buNone/>
            </a:pPr>
            <a:r>
              <a:rPr lang="en"/>
              <a:t>Recall: 78%</a:t>
            </a:r>
            <a:endParaRPr/>
          </a:p>
          <a:p>
            <a:pPr indent="0" lvl="0" marL="0" rtl="0" algn="l">
              <a:spcBef>
                <a:spcPts val="1200"/>
              </a:spcBef>
              <a:spcAft>
                <a:spcPts val="1200"/>
              </a:spcAft>
              <a:buClr>
                <a:schemeClr val="dk1"/>
              </a:buClr>
              <a:buSzPts val="1100"/>
              <a:buFont typeface="Arial"/>
              <a:buNone/>
            </a:pPr>
            <a:r>
              <a:rPr lang="en"/>
              <a:t>F1-score: 83%</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Random Forest</a:t>
            </a:r>
            <a:endParaRPr b="1" sz="2950"/>
          </a:p>
        </p:txBody>
      </p:sp>
      <p:sp>
        <p:nvSpPr>
          <p:cNvPr id="326" name="Google Shape;326;p40"/>
          <p:cNvSpPr txBox="1"/>
          <p:nvPr>
            <p:ph idx="1" type="body"/>
          </p:nvPr>
        </p:nvSpPr>
        <p:spPr>
          <a:xfrm>
            <a:off x="1297500" y="12199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Hyper Parameters:</a:t>
            </a:r>
            <a:endParaRPr b="1"/>
          </a:p>
          <a:p>
            <a:pPr indent="0" lvl="0" marL="0" rtl="0" algn="l">
              <a:spcBef>
                <a:spcPts val="1200"/>
              </a:spcBef>
              <a:spcAft>
                <a:spcPts val="0"/>
              </a:spcAft>
              <a:buNone/>
            </a:pPr>
            <a:r>
              <a:rPr lang="en"/>
              <a:t>n</a:t>
            </a:r>
            <a:r>
              <a:rPr lang="en"/>
              <a:t>_estimators: 50</a:t>
            </a:r>
            <a:endParaRPr/>
          </a:p>
          <a:p>
            <a:pPr indent="0" lvl="0" marL="0" rtl="0" algn="l">
              <a:spcBef>
                <a:spcPts val="1200"/>
              </a:spcBef>
              <a:spcAft>
                <a:spcPts val="0"/>
              </a:spcAft>
              <a:buNone/>
            </a:pPr>
            <a:r>
              <a:rPr lang="en"/>
              <a:t>max_depth:20</a:t>
            </a:r>
            <a:endParaRPr/>
          </a:p>
          <a:p>
            <a:pPr indent="0" lvl="0" marL="0" rtl="0" algn="l">
              <a:spcBef>
                <a:spcPts val="1200"/>
              </a:spcBef>
              <a:spcAft>
                <a:spcPts val="0"/>
              </a:spcAft>
              <a:buNone/>
            </a:pPr>
            <a:r>
              <a:rPr lang="en"/>
              <a:t>min_samples_split:10</a:t>
            </a:r>
            <a:endParaRPr/>
          </a:p>
          <a:p>
            <a:pPr indent="0" lvl="0" marL="0" rtl="0" algn="l">
              <a:spcBef>
                <a:spcPts val="1200"/>
              </a:spcBef>
              <a:spcAft>
                <a:spcPts val="0"/>
              </a:spcAft>
              <a:buNone/>
            </a:pPr>
            <a:r>
              <a:rPr lang="en"/>
              <a:t>Min_samples_leaf:4</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Accuracy: 83.41%</a:t>
            </a:r>
            <a:endParaRPr/>
          </a:p>
          <a:p>
            <a:pPr indent="0" lvl="0" marL="0" rtl="0" algn="l">
              <a:spcBef>
                <a:spcPts val="1200"/>
              </a:spcBef>
              <a:spcAft>
                <a:spcPts val="0"/>
              </a:spcAft>
              <a:buClr>
                <a:schemeClr val="dk1"/>
              </a:buClr>
              <a:buSzPts val="1100"/>
              <a:buFont typeface="Arial"/>
              <a:buNone/>
            </a:pPr>
            <a:r>
              <a:rPr lang="en"/>
              <a:t>Precision: 87%</a:t>
            </a:r>
            <a:endParaRPr/>
          </a:p>
          <a:p>
            <a:pPr indent="0" lvl="0" marL="0" rtl="0" algn="l">
              <a:spcBef>
                <a:spcPts val="1200"/>
              </a:spcBef>
              <a:spcAft>
                <a:spcPts val="0"/>
              </a:spcAft>
              <a:buClr>
                <a:schemeClr val="dk1"/>
              </a:buClr>
              <a:buSzPts val="1100"/>
              <a:buFont typeface="Arial"/>
              <a:buNone/>
            </a:pPr>
            <a:r>
              <a:rPr lang="en"/>
              <a:t>Recall: 92%</a:t>
            </a:r>
            <a:endParaRPr/>
          </a:p>
          <a:p>
            <a:pPr indent="0" lvl="0" marL="0" rtl="0" algn="l">
              <a:spcBef>
                <a:spcPts val="1200"/>
              </a:spcBef>
              <a:spcAft>
                <a:spcPts val="0"/>
              </a:spcAft>
              <a:buClr>
                <a:schemeClr val="dk1"/>
              </a:buClr>
              <a:buSzPts val="1100"/>
              <a:buFont typeface="Arial"/>
              <a:buNone/>
            </a:pPr>
            <a:r>
              <a:rPr lang="en"/>
              <a:t>F1-score: 89%</a:t>
            </a:r>
            <a:endParaRPr/>
          </a:p>
          <a:p>
            <a:pPr indent="0" lvl="0" marL="0" rtl="0" algn="l">
              <a:spcBef>
                <a:spcPts val="1200"/>
              </a:spcBef>
              <a:spcAft>
                <a:spcPts val="12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2950"/>
              <a:t>XGBoost</a:t>
            </a:r>
            <a:endParaRPr b="1" sz="2950"/>
          </a:p>
        </p:txBody>
      </p:sp>
      <p:sp>
        <p:nvSpPr>
          <p:cNvPr id="332" name="Google Shape;332;p41"/>
          <p:cNvSpPr txBox="1"/>
          <p:nvPr>
            <p:ph idx="1" type="body"/>
          </p:nvPr>
        </p:nvSpPr>
        <p:spPr>
          <a:xfrm>
            <a:off x="1297500" y="98427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Hyper Parameters:</a:t>
            </a:r>
            <a:endParaRPr b="1"/>
          </a:p>
          <a:p>
            <a:pPr indent="0" lvl="0" marL="0" rtl="0" algn="l">
              <a:spcBef>
                <a:spcPts val="1200"/>
              </a:spcBef>
              <a:spcAft>
                <a:spcPts val="0"/>
              </a:spcAft>
              <a:buNone/>
            </a:pPr>
            <a:r>
              <a:rPr lang="en"/>
              <a:t>learning_rate:0.1</a:t>
            </a:r>
            <a:endParaRPr/>
          </a:p>
          <a:p>
            <a:pPr indent="0" lvl="0" marL="0" rtl="0" algn="l">
              <a:spcBef>
                <a:spcPts val="1200"/>
              </a:spcBef>
              <a:spcAft>
                <a:spcPts val="0"/>
              </a:spcAft>
              <a:buNone/>
            </a:pPr>
            <a:r>
              <a:rPr lang="en"/>
              <a:t>n_estimators:200</a:t>
            </a:r>
            <a:endParaRPr/>
          </a:p>
          <a:p>
            <a:pPr indent="0" lvl="0" marL="0" rtl="0" algn="l">
              <a:spcBef>
                <a:spcPts val="1200"/>
              </a:spcBef>
              <a:spcAft>
                <a:spcPts val="0"/>
              </a:spcAft>
              <a:buNone/>
            </a:pPr>
            <a:r>
              <a:rPr lang="en"/>
              <a:t>max_depth:3</a:t>
            </a:r>
            <a:endParaRPr/>
          </a:p>
          <a:p>
            <a:pPr indent="0" lvl="0" marL="0" rtl="0" algn="l">
              <a:spcBef>
                <a:spcPts val="1200"/>
              </a:spcBef>
              <a:spcAft>
                <a:spcPts val="0"/>
              </a:spcAft>
              <a:buNone/>
            </a:pPr>
            <a:r>
              <a:rPr lang="en"/>
              <a:t>min_child_weight:1</a:t>
            </a:r>
            <a:endParaRPr/>
          </a:p>
          <a:p>
            <a:pPr indent="0" lvl="0" marL="0" rtl="0" algn="l">
              <a:spcBef>
                <a:spcPts val="1200"/>
              </a:spcBef>
              <a:spcAft>
                <a:spcPts val="0"/>
              </a:spcAft>
              <a:buNone/>
            </a:pPr>
            <a:r>
              <a:rPr lang="en"/>
              <a:t>Gamma:0.2</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Accuracy: 84.12%</a:t>
            </a:r>
            <a:endParaRPr/>
          </a:p>
          <a:p>
            <a:pPr indent="0" lvl="0" marL="0" rtl="0" algn="l">
              <a:spcBef>
                <a:spcPts val="1200"/>
              </a:spcBef>
              <a:spcAft>
                <a:spcPts val="0"/>
              </a:spcAft>
              <a:buClr>
                <a:schemeClr val="dk1"/>
              </a:buClr>
              <a:buSzPts val="1100"/>
              <a:buFont typeface="Arial"/>
              <a:buNone/>
            </a:pPr>
            <a:r>
              <a:rPr lang="en"/>
              <a:t>Precision: 88%</a:t>
            </a:r>
            <a:endParaRPr/>
          </a:p>
          <a:p>
            <a:pPr indent="0" lvl="0" marL="0" rtl="0" algn="l">
              <a:spcBef>
                <a:spcPts val="1200"/>
              </a:spcBef>
              <a:spcAft>
                <a:spcPts val="0"/>
              </a:spcAft>
              <a:buClr>
                <a:schemeClr val="dk1"/>
              </a:buClr>
              <a:buSzPts val="1100"/>
              <a:buFont typeface="Arial"/>
              <a:buNone/>
            </a:pPr>
            <a:r>
              <a:rPr lang="en"/>
              <a:t>Recall 92%</a:t>
            </a:r>
            <a:endParaRPr/>
          </a:p>
          <a:p>
            <a:pPr indent="0" lvl="0" marL="0" rtl="0" algn="l">
              <a:spcBef>
                <a:spcPts val="1200"/>
              </a:spcBef>
              <a:spcAft>
                <a:spcPts val="1200"/>
              </a:spcAft>
              <a:buClr>
                <a:schemeClr val="dk1"/>
              </a:buClr>
              <a:buSzPts val="1100"/>
              <a:buFont typeface="Arial"/>
              <a:buNone/>
            </a:pPr>
            <a:r>
              <a:rPr lang="en"/>
              <a:t>F1-score: 90%</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3500"/>
              <a:t>Problem</a:t>
            </a:r>
            <a:endParaRPr b="1" sz="3500"/>
          </a:p>
        </p:txBody>
      </p:sp>
      <p:sp>
        <p:nvSpPr>
          <p:cNvPr id="155" name="Google Shape;155;p15"/>
          <p:cNvSpPr txBox="1"/>
          <p:nvPr>
            <p:ph idx="1" type="body"/>
          </p:nvPr>
        </p:nvSpPr>
        <p:spPr>
          <a:xfrm>
            <a:off x="1297500" y="1033725"/>
            <a:ext cx="7038900" cy="36480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605"/>
              <a:buNone/>
            </a:pPr>
            <a:r>
              <a:rPr b="1" lang="en" sz="1510"/>
              <a:t>Fair Pay Analysis:</a:t>
            </a:r>
            <a:endParaRPr b="1" sz="1510"/>
          </a:p>
          <a:p>
            <a:pPr indent="-317532" lvl="0" marL="457200" rtl="0" algn="l">
              <a:lnSpc>
                <a:spcPct val="105000"/>
              </a:lnSpc>
              <a:spcBef>
                <a:spcPts val="1200"/>
              </a:spcBef>
              <a:spcAft>
                <a:spcPts val="0"/>
              </a:spcAft>
              <a:buSzPts val="1401"/>
              <a:buChar char="●"/>
            </a:pPr>
            <a:r>
              <a:rPr lang="en" sz="1400"/>
              <a:t>Income disparity across various demographics is a pervasive societal issue with far-reaching implications. </a:t>
            </a:r>
            <a:endParaRPr sz="1400"/>
          </a:p>
          <a:p>
            <a:pPr indent="-317532" lvl="0" marL="457200" rtl="0" algn="l">
              <a:lnSpc>
                <a:spcPct val="105000"/>
              </a:lnSpc>
              <a:spcBef>
                <a:spcPts val="0"/>
              </a:spcBef>
              <a:spcAft>
                <a:spcPts val="0"/>
              </a:spcAft>
              <a:buSzPts val="1401"/>
              <a:buChar char="●"/>
            </a:pPr>
            <a:r>
              <a:rPr lang="en" sz="1400"/>
              <a:t>The way individuals are compensated can significantly impact their quality of life, access to resources, and opportunities for personal and professional growth. </a:t>
            </a:r>
            <a:endParaRPr sz="1400"/>
          </a:p>
          <a:p>
            <a:pPr indent="-317532" lvl="0" marL="457200" rtl="0" algn="l">
              <a:lnSpc>
                <a:spcPct val="105000"/>
              </a:lnSpc>
              <a:spcBef>
                <a:spcPts val="0"/>
              </a:spcBef>
              <a:spcAft>
                <a:spcPts val="0"/>
              </a:spcAft>
              <a:buSzPts val="1401"/>
              <a:buChar char="●"/>
            </a:pPr>
            <a:r>
              <a:rPr lang="en" sz="1400"/>
              <a:t>Our aim is to delve into this complex landscape by developing a predictive model that analyzes a comprehensive dataset encompassing diverse demographic features. </a:t>
            </a:r>
            <a:endParaRPr sz="1400"/>
          </a:p>
          <a:p>
            <a:pPr indent="-317532" lvl="0" marL="457200" rtl="0" algn="l">
              <a:lnSpc>
                <a:spcPct val="105000"/>
              </a:lnSpc>
              <a:spcBef>
                <a:spcPts val="0"/>
              </a:spcBef>
              <a:spcAft>
                <a:spcPts val="0"/>
              </a:spcAft>
              <a:buSzPts val="1401"/>
              <a:buChar char="●"/>
            </a:pPr>
            <a:r>
              <a:rPr b="1" lang="en" sz="1400"/>
              <a:t>The objective is to ascertain whether these features can serve as reliable predictors to determine if an individual is likely to earn above or below the 50k income threshold.</a:t>
            </a:r>
            <a:endParaRPr b="1" sz="1400"/>
          </a:p>
          <a:p>
            <a:pPr indent="-317532" lvl="1" marL="914400" rtl="0" algn="l">
              <a:lnSpc>
                <a:spcPct val="105000"/>
              </a:lnSpc>
              <a:spcBef>
                <a:spcPts val="0"/>
              </a:spcBef>
              <a:spcAft>
                <a:spcPts val="0"/>
              </a:spcAft>
              <a:buSzPts val="1401"/>
              <a:buChar char="○"/>
            </a:pPr>
            <a:r>
              <a:rPr b="1" lang="en" sz="1400"/>
              <a:t>0</a:t>
            </a:r>
            <a:r>
              <a:rPr lang="en" sz="1400"/>
              <a:t> denotes the salary is </a:t>
            </a:r>
            <a:r>
              <a:rPr b="1" lang="en" sz="1400"/>
              <a:t>&lt;=50k</a:t>
            </a:r>
            <a:endParaRPr b="1" sz="1400"/>
          </a:p>
          <a:p>
            <a:pPr indent="-317532" lvl="1" marL="914400" rtl="0" algn="l">
              <a:lnSpc>
                <a:spcPct val="105000"/>
              </a:lnSpc>
              <a:spcBef>
                <a:spcPts val="0"/>
              </a:spcBef>
              <a:spcAft>
                <a:spcPts val="0"/>
              </a:spcAft>
              <a:buSzPts val="1401"/>
              <a:buChar char="○"/>
            </a:pPr>
            <a:r>
              <a:rPr b="1" lang="en" sz="1400"/>
              <a:t>1</a:t>
            </a:r>
            <a:r>
              <a:rPr lang="en" sz="1400"/>
              <a:t> denotes the salary is </a:t>
            </a:r>
            <a:r>
              <a:rPr b="1" lang="en" sz="1400"/>
              <a:t>&gt;50k</a:t>
            </a:r>
            <a:endParaRPr b="1" sz="1400"/>
          </a:p>
          <a:p>
            <a:pPr indent="0" lvl="0" marL="457200" rtl="0" algn="l">
              <a:lnSpc>
                <a:spcPct val="105000"/>
              </a:lnSpc>
              <a:spcBef>
                <a:spcPts val="1200"/>
              </a:spcBef>
              <a:spcAft>
                <a:spcPts val="1200"/>
              </a:spcAft>
              <a:buNone/>
            </a:pPr>
            <a:r>
              <a:t/>
            </a:r>
            <a:endParaRPr sz="118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ROC Curve for 2nd Approach</a:t>
            </a:r>
            <a:endParaRPr/>
          </a:p>
        </p:txBody>
      </p:sp>
      <p:pic>
        <p:nvPicPr>
          <p:cNvPr id="338" name="Google Shape;338;p42"/>
          <p:cNvPicPr preferRelativeResize="0"/>
          <p:nvPr/>
        </p:nvPicPr>
        <p:blipFill>
          <a:blip r:embed="rId3">
            <a:alphaModFix/>
          </a:blip>
          <a:stretch>
            <a:fillRect/>
          </a:stretch>
        </p:blipFill>
        <p:spPr>
          <a:xfrm>
            <a:off x="484175" y="1017725"/>
            <a:ext cx="4810826" cy="398625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950"/>
              <a:t>TPOT (Tree-based Pipeline Optimization Tool) Validation</a:t>
            </a:r>
            <a:endParaRPr/>
          </a:p>
        </p:txBody>
      </p:sp>
      <p:sp>
        <p:nvSpPr>
          <p:cNvPr id="344" name="Google Shape;344;p43"/>
          <p:cNvSpPr txBox="1"/>
          <p:nvPr>
            <p:ph idx="1" type="body"/>
          </p:nvPr>
        </p:nvSpPr>
        <p:spPr>
          <a:xfrm>
            <a:off x="880950" y="1577400"/>
            <a:ext cx="7382100" cy="233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TPOT (Tree-based Pipeline Optimization Tool) serves as an AutoML (Automated Machine Learning) solution designed to automate the model selection and hyperparameter tuning process.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TPOT's AutoML capabilities provide a convenient and efficient alternative to manual hyperparameter tuning, demonstrating comparable performance metrics and scalability across the dataset.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b="1" lang="en" sz="1500"/>
              <a:t>XGBoost</a:t>
            </a:r>
            <a:r>
              <a:rPr lang="en" sz="1500"/>
              <a:t> model has the best recall score and great accuracy as well. </a:t>
            </a:r>
            <a:endParaRPr sz="1500"/>
          </a:p>
          <a:p>
            <a:pPr indent="-323850" lvl="0" marL="457200" rtl="0" algn="l">
              <a:spcBef>
                <a:spcPts val="0"/>
              </a:spcBef>
              <a:spcAft>
                <a:spcPts val="0"/>
              </a:spcAft>
              <a:buSzPts val="1500"/>
              <a:buChar char="●"/>
            </a:pPr>
            <a:r>
              <a:rPr lang="en" sz="1500"/>
              <a:t>Comparing it with other models on the basis of recall</a:t>
            </a:r>
            <a:endParaRPr sz="1500"/>
          </a:p>
          <a:p>
            <a:pPr indent="-323850" lvl="1" marL="914400" rtl="0" algn="l">
              <a:spcBef>
                <a:spcPts val="0"/>
              </a:spcBef>
              <a:spcAft>
                <a:spcPts val="0"/>
              </a:spcAft>
              <a:buSzPts val="1500"/>
              <a:buChar char="○"/>
            </a:pPr>
            <a:r>
              <a:rPr lang="en" sz="1500"/>
              <a:t>on par with KNN and Random Forest.</a:t>
            </a:r>
            <a:endParaRPr sz="1500"/>
          </a:p>
          <a:p>
            <a:pPr indent="-323850" lvl="0" marL="457200" rtl="0" algn="l">
              <a:spcBef>
                <a:spcPts val="0"/>
              </a:spcBef>
              <a:spcAft>
                <a:spcPts val="0"/>
              </a:spcAft>
              <a:buSzPts val="1500"/>
              <a:buChar char="●"/>
            </a:pPr>
            <a:r>
              <a:rPr lang="en" sz="1500"/>
              <a:t>While the gaussian Naive bayes model gives the lowest recall and average accuracy, it </a:t>
            </a:r>
            <a:r>
              <a:rPr lang="en" sz="1500"/>
              <a:t>has</a:t>
            </a:r>
            <a:r>
              <a:rPr lang="en" sz="1500"/>
              <a:t> the highest precision.</a:t>
            </a:r>
            <a:endParaRPr sz="1500"/>
          </a:p>
          <a:p>
            <a:pPr indent="-323850" lvl="0" marL="457200" rtl="0" algn="l">
              <a:spcBef>
                <a:spcPts val="0"/>
              </a:spcBef>
              <a:spcAft>
                <a:spcPts val="0"/>
              </a:spcAft>
              <a:buSzPts val="1500"/>
              <a:buChar char="●"/>
            </a:pPr>
            <a:r>
              <a:rPr lang="en" sz="1500"/>
              <a:t>The F1-score is the highest for Xgboost model.</a:t>
            </a:r>
            <a:endParaRPr sz="1500"/>
          </a:p>
          <a:p>
            <a:pPr indent="0" lvl="0" marL="0" rtl="0" algn="l">
              <a:spcBef>
                <a:spcPts val="1200"/>
              </a:spcBef>
              <a:spcAft>
                <a:spcPts val="1200"/>
              </a:spcAft>
              <a:buNone/>
            </a:pPr>
            <a:r>
              <a:t/>
            </a:r>
            <a:endParaRPr sz="1500"/>
          </a:p>
        </p:txBody>
      </p:sp>
      <p:sp>
        <p:nvSpPr>
          <p:cNvPr id="350" name="Google Shape;350;p44"/>
          <p:cNvSpPr txBox="1"/>
          <p:nvPr>
            <p:ph type="title"/>
          </p:nvPr>
        </p:nvSpPr>
        <p:spPr>
          <a:xfrm>
            <a:off x="1297500" y="393750"/>
            <a:ext cx="7038900" cy="665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t>Analysis</a:t>
            </a:r>
            <a:endParaRPr b="1" sz="30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3000"/>
              <a:t>Conclusion</a:t>
            </a:r>
            <a:endParaRPr b="1" sz="3000"/>
          </a:p>
        </p:txBody>
      </p:sp>
      <p:sp>
        <p:nvSpPr>
          <p:cNvPr id="356" name="Google Shape;356;p45"/>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en" sz="1405">
                <a:latin typeface="Arial"/>
                <a:ea typeface="Arial"/>
                <a:cs typeface="Arial"/>
                <a:sym typeface="Arial"/>
              </a:rPr>
              <a:t>Key Insights from dataset:</a:t>
            </a:r>
            <a:endParaRPr sz="1405">
              <a:latin typeface="Arial"/>
              <a:ea typeface="Arial"/>
              <a:cs typeface="Arial"/>
              <a:sym typeface="Arial"/>
            </a:endParaRPr>
          </a:p>
          <a:p>
            <a:pPr indent="-285432" lvl="0" marL="457200" marR="0" rtl="0" algn="l">
              <a:lnSpc>
                <a:spcPct val="95000"/>
              </a:lnSpc>
              <a:spcBef>
                <a:spcPts val="1200"/>
              </a:spcBef>
              <a:spcAft>
                <a:spcPts val="0"/>
              </a:spcAft>
              <a:buSzPts val="895"/>
              <a:buChar char="●"/>
            </a:pPr>
            <a:r>
              <a:rPr lang="en" sz="1150">
                <a:latin typeface="Arial"/>
                <a:ea typeface="Arial"/>
                <a:cs typeface="Arial"/>
                <a:sym typeface="Arial"/>
              </a:rPr>
              <a:t>Age and Income Correlation: Higher income brackets associated with older age groups, suggests </a:t>
            </a:r>
            <a:r>
              <a:rPr b="1" lang="en" sz="1150">
                <a:latin typeface="Arial"/>
                <a:ea typeface="Arial"/>
                <a:cs typeface="Arial"/>
                <a:sym typeface="Arial"/>
              </a:rPr>
              <a:t>experience and career longevity are valuable for higher earnings</a:t>
            </a:r>
            <a:r>
              <a:rPr lang="en" sz="1150">
                <a:latin typeface="Arial"/>
                <a:ea typeface="Arial"/>
                <a:cs typeface="Arial"/>
                <a:sym typeface="Arial"/>
              </a:rPr>
              <a:t>.</a:t>
            </a:r>
            <a:endParaRPr sz="1150">
              <a:latin typeface="Arial"/>
              <a:ea typeface="Arial"/>
              <a:cs typeface="Arial"/>
              <a:sym typeface="Arial"/>
            </a:endParaRPr>
          </a:p>
          <a:p>
            <a:pPr indent="-285432" lvl="0" marL="457200" marR="0" rtl="0" algn="l">
              <a:lnSpc>
                <a:spcPct val="95000"/>
              </a:lnSpc>
              <a:spcBef>
                <a:spcPts val="0"/>
              </a:spcBef>
              <a:spcAft>
                <a:spcPts val="0"/>
              </a:spcAft>
              <a:buSzPts val="895"/>
              <a:buFont typeface="Arial"/>
              <a:buChar char="●"/>
            </a:pPr>
            <a:r>
              <a:rPr lang="en" sz="1150">
                <a:latin typeface="Arial"/>
                <a:ea typeface="Arial"/>
                <a:cs typeface="Arial"/>
                <a:sym typeface="Arial"/>
              </a:rPr>
              <a:t>Educational Impact: Advanced degrees often correspond with the &gt;50k salary bracket, suggests importance of education for career advancement and income potential.</a:t>
            </a:r>
            <a:endParaRPr sz="1150">
              <a:latin typeface="Arial"/>
              <a:ea typeface="Arial"/>
              <a:cs typeface="Arial"/>
              <a:sym typeface="Arial"/>
            </a:endParaRPr>
          </a:p>
          <a:p>
            <a:pPr indent="-301625" lvl="0" marL="457200" marR="0" rtl="0" algn="l">
              <a:lnSpc>
                <a:spcPct val="95000"/>
              </a:lnSpc>
              <a:spcBef>
                <a:spcPts val="0"/>
              </a:spcBef>
              <a:spcAft>
                <a:spcPts val="0"/>
              </a:spcAft>
              <a:buSzPts val="1150"/>
              <a:buChar char="●"/>
            </a:pPr>
            <a:r>
              <a:rPr lang="en" sz="1150">
                <a:latin typeface="Arial"/>
                <a:ea typeface="Arial"/>
                <a:cs typeface="Arial"/>
                <a:sym typeface="Arial"/>
              </a:rPr>
              <a:t>Working more than 40 hours per week seems to have slight to </a:t>
            </a:r>
            <a:r>
              <a:rPr b="1" lang="en" sz="1150">
                <a:latin typeface="Arial"/>
                <a:ea typeface="Arial"/>
                <a:cs typeface="Arial"/>
                <a:sym typeface="Arial"/>
              </a:rPr>
              <a:t>no </a:t>
            </a:r>
            <a:r>
              <a:rPr b="1" lang="en" sz="1150">
                <a:latin typeface="Arial"/>
                <a:ea typeface="Arial"/>
                <a:cs typeface="Arial"/>
                <a:sym typeface="Arial"/>
              </a:rPr>
              <a:t>significant</a:t>
            </a:r>
            <a:r>
              <a:rPr b="1" lang="en" sz="1150">
                <a:latin typeface="Arial"/>
                <a:ea typeface="Arial"/>
                <a:cs typeface="Arial"/>
                <a:sym typeface="Arial"/>
              </a:rPr>
              <a:t> correlation with earnings</a:t>
            </a:r>
            <a:endParaRPr b="1" sz="1150">
              <a:latin typeface="Arial"/>
              <a:ea typeface="Arial"/>
              <a:cs typeface="Arial"/>
              <a:sym typeface="Arial"/>
            </a:endParaRPr>
          </a:p>
          <a:p>
            <a:pPr indent="-301625" lvl="0" marL="457200" marR="0" rtl="0" algn="l">
              <a:lnSpc>
                <a:spcPct val="95000"/>
              </a:lnSpc>
              <a:spcBef>
                <a:spcPts val="0"/>
              </a:spcBef>
              <a:spcAft>
                <a:spcPts val="0"/>
              </a:spcAft>
              <a:buSzPts val="1150"/>
              <a:buChar char="●"/>
            </a:pPr>
            <a:r>
              <a:rPr lang="en" sz="1150">
                <a:latin typeface="Arial"/>
                <a:ea typeface="Arial"/>
                <a:cs typeface="Arial"/>
                <a:sym typeface="Arial"/>
              </a:rPr>
              <a:t>The age distribution of genders is similar, suggesting that </a:t>
            </a:r>
            <a:r>
              <a:rPr b="1" lang="en" sz="1150">
                <a:latin typeface="Arial"/>
                <a:ea typeface="Arial"/>
                <a:cs typeface="Arial"/>
                <a:sym typeface="Arial"/>
              </a:rPr>
              <a:t>age correlates with higher earnings,</a:t>
            </a:r>
            <a:r>
              <a:rPr lang="en" sz="1150">
                <a:latin typeface="Arial"/>
                <a:ea typeface="Arial"/>
                <a:cs typeface="Arial"/>
                <a:sym typeface="Arial"/>
              </a:rPr>
              <a:t> however more analysis has to be done for gender gap</a:t>
            </a:r>
            <a:endParaRPr sz="1150">
              <a:latin typeface="Arial"/>
              <a:ea typeface="Arial"/>
              <a:cs typeface="Arial"/>
              <a:sym typeface="Arial"/>
            </a:endParaRPr>
          </a:p>
          <a:p>
            <a:pPr indent="0" lvl="0" marL="0" marR="0" rtl="0" algn="l">
              <a:lnSpc>
                <a:spcPct val="95000"/>
              </a:lnSpc>
              <a:spcBef>
                <a:spcPts val="1200"/>
              </a:spcBef>
              <a:spcAft>
                <a:spcPts val="0"/>
              </a:spcAft>
              <a:buSzPts val="935"/>
              <a:buNone/>
            </a:pPr>
            <a:r>
              <a:rPr lang="en" sz="1405">
                <a:latin typeface="Arial"/>
                <a:ea typeface="Arial"/>
                <a:cs typeface="Arial"/>
                <a:sym typeface="Arial"/>
              </a:rPr>
              <a:t>Modeling Success:</a:t>
            </a:r>
            <a:endParaRPr sz="1150">
              <a:latin typeface="Arial"/>
              <a:ea typeface="Arial"/>
              <a:cs typeface="Arial"/>
              <a:sym typeface="Arial"/>
            </a:endParaRPr>
          </a:p>
          <a:p>
            <a:pPr indent="-285432" lvl="0" marL="457200" marR="0" rtl="0" algn="l">
              <a:lnSpc>
                <a:spcPct val="95000"/>
              </a:lnSpc>
              <a:spcBef>
                <a:spcPts val="1200"/>
              </a:spcBef>
              <a:spcAft>
                <a:spcPts val="0"/>
              </a:spcAft>
              <a:buSzPts val="895"/>
              <a:buFont typeface="Arial"/>
              <a:buChar char="●"/>
            </a:pPr>
            <a:r>
              <a:rPr lang="en" sz="1150">
                <a:latin typeface="Arial"/>
                <a:ea typeface="Arial"/>
                <a:cs typeface="Arial"/>
                <a:sym typeface="Arial"/>
              </a:rPr>
              <a:t>Our predictive analysis has accurately classified individuals into their respective salary brackets with a </a:t>
            </a:r>
            <a:r>
              <a:rPr b="1" lang="en" sz="1150">
                <a:latin typeface="Arial"/>
                <a:ea typeface="Arial"/>
                <a:cs typeface="Arial"/>
                <a:sym typeface="Arial"/>
              </a:rPr>
              <a:t>best accuracy of 83.71%</a:t>
            </a:r>
            <a:r>
              <a:rPr lang="en" sz="1150">
                <a:latin typeface="Arial"/>
                <a:ea typeface="Arial"/>
                <a:cs typeface="Arial"/>
                <a:sym typeface="Arial"/>
              </a:rPr>
              <a:t>, leveraging the identified features to classify compensation</a:t>
            </a:r>
            <a:endParaRPr sz="1150">
              <a:latin typeface="Arial"/>
              <a:ea typeface="Arial"/>
              <a:cs typeface="Arial"/>
              <a:sym typeface="Arial"/>
            </a:endParaRPr>
          </a:p>
          <a:p>
            <a:pPr indent="0" lvl="0" marL="0" rtl="0" algn="l">
              <a:lnSpc>
                <a:spcPct val="95000"/>
              </a:lnSpc>
              <a:spcBef>
                <a:spcPts val="1200"/>
              </a:spcBef>
              <a:spcAft>
                <a:spcPts val="0"/>
              </a:spcAft>
              <a:buSzPts val="935"/>
              <a:buNone/>
            </a:pPr>
            <a:r>
              <a:t/>
            </a:r>
            <a:endParaRPr sz="1150"/>
          </a:p>
          <a:p>
            <a:pPr indent="0" lvl="0" marL="0" rtl="0" algn="l">
              <a:lnSpc>
                <a:spcPct val="95000"/>
              </a:lnSpc>
              <a:spcBef>
                <a:spcPts val="1200"/>
              </a:spcBef>
              <a:spcAft>
                <a:spcPts val="0"/>
              </a:spcAft>
              <a:buSzPts val="935"/>
              <a:buNone/>
            </a:pPr>
            <a:r>
              <a:t/>
            </a:r>
            <a:endParaRPr sz="1150"/>
          </a:p>
          <a:p>
            <a:pPr indent="0" lvl="0" marL="0" rtl="0" algn="l">
              <a:lnSpc>
                <a:spcPct val="95000"/>
              </a:lnSpc>
              <a:spcBef>
                <a:spcPts val="1200"/>
              </a:spcBef>
              <a:spcAft>
                <a:spcPts val="1200"/>
              </a:spcAft>
              <a:buSzPts val="935"/>
              <a:buNone/>
            </a:pPr>
            <a:r>
              <a:t/>
            </a:r>
            <a:endParaRPr sz="115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3000"/>
              <a:t>Future Additions</a:t>
            </a:r>
            <a:endParaRPr b="1" sz="3000"/>
          </a:p>
        </p:txBody>
      </p:sp>
      <p:sp>
        <p:nvSpPr>
          <p:cNvPr id="362" name="Google Shape;362;p46"/>
          <p:cNvSpPr txBox="1"/>
          <p:nvPr>
            <p:ph idx="1" type="body"/>
          </p:nvPr>
        </p:nvSpPr>
        <p:spPr>
          <a:xfrm>
            <a:off x="1297500" y="1362500"/>
            <a:ext cx="7038900" cy="2911200"/>
          </a:xfrm>
          <a:prstGeom prst="rect">
            <a:avLst/>
          </a:prstGeom>
        </p:spPr>
        <p:txBody>
          <a:bodyPr anchorCtr="0" anchor="t" bIns="91425" lIns="91425" spcFirstLastPara="1" rIns="91425" wrap="square" tIns="91425">
            <a:normAutofit/>
          </a:bodyPr>
          <a:lstStyle/>
          <a:p>
            <a:pPr indent="-314325" lvl="0" marL="457200" marR="0" rtl="0" algn="l">
              <a:lnSpc>
                <a:spcPct val="95000"/>
              </a:lnSpc>
              <a:spcBef>
                <a:spcPts val="0"/>
              </a:spcBef>
              <a:spcAft>
                <a:spcPts val="0"/>
              </a:spcAft>
              <a:buSzPts val="1350"/>
              <a:buChar char="●"/>
            </a:pPr>
            <a:r>
              <a:rPr lang="en" sz="1350">
                <a:latin typeface="Arial"/>
                <a:ea typeface="Arial"/>
                <a:cs typeface="Arial"/>
                <a:sym typeface="Arial"/>
              </a:rPr>
              <a:t>Further Gender Analysis: Investigate the gender gap in earnings more comprehensively. Explore factors contributing to any disparities.</a:t>
            </a:r>
            <a:br>
              <a:rPr lang="en" sz="1350">
                <a:latin typeface="Arial"/>
                <a:ea typeface="Arial"/>
                <a:cs typeface="Arial"/>
                <a:sym typeface="Arial"/>
              </a:rPr>
            </a:br>
            <a:endParaRPr sz="1350">
              <a:latin typeface="Arial"/>
              <a:ea typeface="Arial"/>
              <a:cs typeface="Arial"/>
              <a:sym typeface="Arial"/>
            </a:endParaRPr>
          </a:p>
          <a:p>
            <a:pPr indent="-314325" lvl="0" marL="457200" marR="0" rtl="0" algn="l">
              <a:lnSpc>
                <a:spcPct val="95000"/>
              </a:lnSpc>
              <a:spcBef>
                <a:spcPts val="0"/>
              </a:spcBef>
              <a:spcAft>
                <a:spcPts val="0"/>
              </a:spcAft>
              <a:buSzPts val="1350"/>
              <a:buChar char="●"/>
            </a:pPr>
            <a:r>
              <a:rPr lang="en" sz="1350">
                <a:latin typeface="Arial"/>
                <a:ea typeface="Arial"/>
                <a:cs typeface="Arial"/>
                <a:sym typeface="Arial"/>
              </a:rPr>
              <a:t>Additional Data Sources: Consider incorporating external data sources to enrich the analysis and provide deeper insights.</a:t>
            </a:r>
            <a:endParaRPr sz="1350">
              <a:latin typeface="Arial"/>
              <a:ea typeface="Arial"/>
              <a:cs typeface="Arial"/>
              <a:sym typeface="Arial"/>
            </a:endParaRPr>
          </a:p>
          <a:p>
            <a:pPr indent="-314325" lvl="1" marL="914400" marR="0" rtl="0" algn="l">
              <a:lnSpc>
                <a:spcPct val="95000"/>
              </a:lnSpc>
              <a:spcBef>
                <a:spcPts val="0"/>
              </a:spcBef>
              <a:spcAft>
                <a:spcPts val="0"/>
              </a:spcAft>
              <a:buSzPts val="1350"/>
              <a:buChar char="○"/>
            </a:pPr>
            <a:r>
              <a:rPr lang="en" sz="1350">
                <a:latin typeface="Arial"/>
                <a:ea typeface="Arial"/>
                <a:cs typeface="Arial"/>
                <a:sym typeface="Arial"/>
              </a:rPr>
              <a:t>Reduce Bias of the sample size of population</a:t>
            </a:r>
            <a:endParaRPr sz="1400">
              <a:solidFill>
                <a:srgbClr val="D1D5DB"/>
              </a:solidFill>
              <a:highlight>
                <a:srgbClr val="343541"/>
              </a:highlight>
              <a:latin typeface="Roboto"/>
              <a:ea typeface="Roboto"/>
              <a:cs typeface="Roboto"/>
              <a:sym typeface="Roboto"/>
            </a:endParaRPr>
          </a:p>
          <a:p>
            <a:pPr indent="0" lvl="0" marL="914400" rtl="0" algn="l">
              <a:spcBef>
                <a:spcPts val="1200"/>
              </a:spcBef>
              <a:spcAft>
                <a:spcPts val="1200"/>
              </a:spcAft>
              <a:buNone/>
            </a:pPr>
            <a:r>
              <a:t/>
            </a:r>
            <a:endParaRPr sz="1200">
              <a:solidFill>
                <a:srgbClr val="D1D5DB"/>
              </a:solidFill>
              <a:highlight>
                <a:srgbClr val="343541"/>
              </a:highlight>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500"/>
              <a:t>Dataset Description</a:t>
            </a:r>
            <a:endParaRPr b="1" sz="3500"/>
          </a:p>
        </p:txBody>
      </p:sp>
      <p:sp>
        <p:nvSpPr>
          <p:cNvPr id="161" name="Google Shape;161;p16"/>
          <p:cNvSpPr txBox="1"/>
          <p:nvPr>
            <p:ph idx="1" type="body"/>
          </p:nvPr>
        </p:nvSpPr>
        <p:spPr>
          <a:xfrm>
            <a:off x="1083900" y="1116150"/>
            <a:ext cx="5836800" cy="2911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Our dataset -</a:t>
            </a:r>
            <a:r>
              <a:rPr lang="en" sz="1500"/>
              <a:t> </a:t>
            </a:r>
            <a:r>
              <a:rPr lang="en" sz="1500" u="sng"/>
              <a:t>Yes or NO 50K salary</a:t>
            </a:r>
            <a:endParaRPr sz="1500" u="sng"/>
          </a:p>
          <a:p>
            <a:pPr indent="-311150" lvl="1" marL="914400" rtl="0" algn="l">
              <a:spcBef>
                <a:spcPts val="0"/>
              </a:spcBef>
              <a:spcAft>
                <a:spcPts val="0"/>
              </a:spcAft>
              <a:buSzPts val="1300"/>
              <a:buChar char="○"/>
            </a:pPr>
            <a:r>
              <a:rPr lang="en" sz="1300"/>
              <a:t>14 features</a:t>
            </a:r>
            <a:endParaRPr sz="1300"/>
          </a:p>
          <a:p>
            <a:pPr indent="-311150" lvl="1" marL="914400" rtl="0" algn="l">
              <a:spcBef>
                <a:spcPts val="0"/>
              </a:spcBef>
              <a:spcAft>
                <a:spcPts val="0"/>
              </a:spcAft>
              <a:buSzPts val="1300"/>
              <a:buChar char="○"/>
            </a:pPr>
            <a:r>
              <a:rPr lang="en" sz="1300"/>
              <a:t>32,561 observations</a:t>
            </a:r>
            <a:endParaRPr sz="1300"/>
          </a:p>
          <a:p>
            <a:pPr indent="-311150" lvl="2" marL="1371600" rtl="0" algn="l">
              <a:spcBef>
                <a:spcPts val="0"/>
              </a:spcBef>
              <a:spcAft>
                <a:spcPts val="0"/>
              </a:spcAft>
              <a:buSzPts val="1300"/>
              <a:buChar char="■"/>
            </a:pPr>
            <a:r>
              <a:rPr lang="en" sz="1300"/>
              <a:t>1800 Null Values</a:t>
            </a:r>
            <a:endParaRPr sz="1300"/>
          </a:p>
          <a:p>
            <a:pPr indent="-311150" lvl="1" marL="914400" rtl="0" algn="l">
              <a:spcBef>
                <a:spcPts val="0"/>
              </a:spcBef>
              <a:spcAft>
                <a:spcPts val="0"/>
              </a:spcAft>
              <a:buSzPts val="1300"/>
              <a:buChar char="○"/>
            </a:pPr>
            <a:r>
              <a:rPr lang="en" sz="1300"/>
              <a:t>Contains both numerical and categorical variables</a:t>
            </a:r>
            <a:endParaRPr sz="1300"/>
          </a:p>
          <a:p>
            <a:pPr indent="-311150" lvl="1" marL="914400" rtl="0" algn="l">
              <a:spcBef>
                <a:spcPts val="0"/>
              </a:spcBef>
              <a:spcAft>
                <a:spcPts val="0"/>
              </a:spcAft>
              <a:buSzPts val="1300"/>
              <a:buChar char="○"/>
            </a:pPr>
            <a:r>
              <a:rPr lang="en" sz="1300"/>
              <a:t>Target variable: </a:t>
            </a:r>
            <a:r>
              <a:rPr b="1" lang="en" sz="1300"/>
              <a:t>Salary</a:t>
            </a:r>
            <a:endParaRPr b="1" sz="1300"/>
          </a:p>
          <a:p>
            <a:pPr indent="0" lvl="0" marL="0" rtl="0" algn="l">
              <a:spcBef>
                <a:spcPts val="1200"/>
              </a:spcBef>
              <a:spcAft>
                <a:spcPts val="0"/>
              </a:spcAft>
              <a:buNone/>
            </a:pPr>
            <a:r>
              <a:t/>
            </a:r>
            <a:endParaRPr sz="1800"/>
          </a:p>
          <a:p>
            <a:pPr indent="0" lvl="0" marL="457200" rtl="0" algn="l">
              <a:spcBef>
                <a:spcPts val="1200"/>
              </a:spcBef>
              <a:spcAft>
                <a:spcPts val="1200"/>
              </a:spcAft>
              <a:buNone/>
            </a:pPr>
            <a:r>
              <a:t/>
            </a:r>
            <a:endParaRPr sz="1800"/>
          </a:p>
        </p:txBody>
      </p:sp>
      <p:pic>
        <p:nvPicPr>
          <p:cNvPr id="162" name="Google Shape;162;p16"/>
          <p:cNvPicPr preferRelativeResize="0"/>
          <p:nvPr/>
        </p:nvPicPr>
        <p:blipFill>
          <a:blip r:embed="rId3">
            <a:alphaModFix/>
          </a:blip>
          <a:stretch>
            <a:fillRect/>
          </a:stretch>
        </p:blipFill>
        <p:spPr>
          <a:xfrm>
            <a:off x="6261450" y="1441550"/>
            <a:ext cx="1918500" cy="2585804"/>
          </a:xfrm>
          <a:prstGeom prst="rect">
            <a:avLst/>
          </a:prstGeom>
          <a:noFill/>
          <a:ln>
            <a:noFill/>
          </a:ln>
        </p:spPr>
      </p:pic>
      <p:pic>
        <p:nvPicPr>
          <p:cNvPr id="163" name="Google Shape;163;p16"/>
          <p:cNvPicPr preferRelativeResize="0"/>
          <p:nvPr/>
        </p:nvPicPr>
        <p:blipFill>
          <a:blip r:embed="rId4">
            <a:alphaModFix/>
          </a:blip>
          <a:stretch>
            <a:fillRect/>
          </a:stretch>
        </p:blipFill>
        <p:spPr>
          <a:xfrm>
            <a:off x="769125" y="3175500"/>
            <a:ext cx="1405300" cy="1677525"/>
          </a:xfrm>
          <a:prstGeom prst="rect">
            <a:avLst/>
          </a:prstGeom>
          <a:noFill/>
          <a:ln>
            <a:noFill/>
          </a:ln>
        </p:spPr>
      </p:pic>
      <p:sp>
        <p:nvSpPr>
          <p:cNvPr id="164" name="Google Shape;164;p16"/>
          <p:cNvSpPr txBox="1"/>
          <p:nvPr/>
        </p:nvSpPr>
        <p:spPr>
          <a:xfrm>
            <a:off x="717700" y="2810975"/>
            <a:ext cx="1379700" cy="27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Lato"/>
                <a:ea typeface="Lato"/>
                <a:cs typeface="Lato"/>
                <a:sym typeface="Lato"/>
              </a:rPr>
              <a:t>Null Values:</a:t>
            </a:r>
            <a:endParaRPr sz="1300">
              <a:solidFill>
                <a:schemeClr val="lt1"/>
              </a:solidFill>
              <a:latin typeface="Lato"/>
              <a:ea typeface="Lato"/>
              <a:cs typeface="Lato"/>
              <a:sym typeface="Lato"/>
            </a:endParaRPr>
          </a:p>
        </p:txBody>
      </p:sp>
      <p:sp>
        <p:nvSpPr>
          <p:cNvPr id="165" name="Google Shape;165;p16"/>
          <p:cNvSpPr txBox="1"/>
          <p:nvPr/>
        </p:nvSpPr>
        <p:spPr>
          <a:xfrm>
            <a:off x="6271300" y="1110725"/>
            <a:ext cx="1785600" cy="27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Lato"/>
                <a:ea typeface="Lato"/>
                <a:cs typeface="Lato"/>
                <a:sym typeface="Lato"/>
              </a:rPr>
              <a:t>Dataset Columns:</a:t>
            </a:r>
            <a:endParaRPr sz="13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7"/>
          <p:cNvSpPr txBox="1"/>
          <p:nvPr>
            <p:ph idx="1" type="body"/>
          </p:nvPr>
        </p:nvSpPr>
        <p:spPr>
          <a:xfrm>
            <a:off x="318925" y="1407900"/>
            <a:ext cx="4306800" cy="3416400"/>
          </a:xfrm>
          <a:prstGeom prst="rect">
            <a:avLst/>
          </a:prstGeom>
        </p:spPr>
        <p:txBody>
          <a:bodyPr anchorCtr="0" anchor="t" bIns="91425" lIns="91425" spcFirstLastPara="1" rIns="91425" wrap="square" tIns="91425">
            <a:normAutofit fontScale="32500" lnSpcReduction="10000"/>
          </a:bodyPr>
          <a:lstStyle/>
          <a:p>
            <a:pPr indent="0" lvl="0" marL="0" rtl="0" algn="l">
              <a:spcBef>
                <a:spcPts val="0"/>
              </a:spcBef>
              <a:spcAft>
                <a:spcPts val="0"/>
              </a:spcAft>
              <a:buClr>
                <a:schemeClr val="dk1"/>
              </a:buClr>
              <a:buSzPts val="358"/>
              <a:buFont typeface="Arial"/>
              <a:buNone/>
            </a:pPr>
            <a:r>
              <a:rPr lang="en" sz="5275"/>
              <a:t>Age:Represents the age of the individual.</a:t>
            </a:r>
            <a:endParaRPr sz="5275"/>
          </a:p>
          <a:p>
            <a:pPr indent="0" lvl="0" marL="0" rtl="0" algn="l">
              <a:spcBef>
                <a:spcPts val="1200"/>
              </a:spcBef>
              <a:spcAft>
                <a:spcPts val="0"/>
              </a:spcAft>
              <a:buClr>
                <a:schemeClr val="dk1"/>
              </a:buClr>
              <a:buSzPts val="358"/>
              <a:buFont typeface="Arial"/>
              <a:buNone/>
            </a:pPr>
            <a:r>
              <a:rPr lang="en" sz="5275"/>
              <a:t>Workclass:Specifies the employment category of the individual, such as private, government, or self-employed.</a:t>
            </a:r>
            <a:endParaRPr sz="5275"/>
          </a:p>
          <a:p>
            <a:pPr indent="0" lvl="0" marL="0" rtl="0" algn="l">
              <a:spcBef>
                <a:spcPts val="1200"/>
              </a:spcBef>
              <a:spcAft>
                <a:spcPts val="0"/>
              </a:spcAft>
              <a:buClr>
                <a:schemeClr val="dk1"/>
              </a:buClr>
              <a:buSzPts val="358"/>
              <a:buFont typeface="Arial"/>
              <a:buNone/>
            </a:pPr>
            <a:r>
              <a:rPr lang="en" sz="5275"/>
              <a:t>fnlwgt:Denotes the final weight, an adjustment to the sampling survey data for demographic estimation.</a:t>
            </a:r>
            <a:endParaRPr sz="5275"/>
          </a:p>
          <a:p>
            <a:pPr indent="0" lvl="0" marL="0" rtl="0" algn="l">
              <a:spcBef>
                <a:spcPts val="1200"/>
              </a:spcBef>
              <a:spcAft>
                <a:spcPts val="0"/>
              </a:spcAft>
              <a:buClr>
                <a:schemeClr val="dk1"/>
              </a:buClr>
              <a:buSzPts val="358"/>
              <a:buFont typeface="Arial"/>
              <a:buNone/>
            </a:pPr>
            <a:r>
              <a:rPr lang="en" sz="5275"/>
              <a:t>Education:Indicates the hig</a:t>
            </a:r>
            <a:r>
              <a:rPr lang="en" sz="5092"/>
              <a:t>hest level of education attained by the individual.</a:t>
            </a:r>
            <a:endParaRPr sz="5092"/>
          </a:p>
          <a:p>
            <a:pPr indent="0" lvl="0" marL="0" rtl="0" algn="l">
              <a:spcBef>
                <a:spcPts val="1200"/>
              </a:spcBef>
              <a:spcAft>
                <a:spcPts val="1200"/>
              </a:spcAft>
              <a:buNone/>
            </a:pPr>
            <a:r>
              <a:t/>
            </a:r>
            <a:endParaRPr/>
          </a:p>
        </p:txBody>
      </p:sp>
      <p:sp>
        <p:nvSpPr>
          <p:cNvPr id="171" name="Google Shape;171;p17"/>
          <p:cNvSpPr txBox="1"/>
          <p:nvPr>
            <p:ph idx="2" type="body"/>
          </p:nvPr>
        </p:nvSpPr>
        <p:spPr>
          <a:xfrm>
            <a:off x="4467300" y="1407900"/>
            <a:ext cx="46767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523"/>
              <a:buNone/>
            </a:pPr>
            <a:r>
              <a:rPr lang="en" sz="1665"/>
              <a:t>Education-num:Corresponds to the numerical representation of education levels, providing an alternative encoding.</a:t>
            </a:r>
            <a:endParaRPr sz="1665"/>
          </a:p>
          <a:p>
            <a:pPr indent="0" lvl="0" marL="0" rtl="0" algn="l">
              <a:lnSpc>
                <a:spcPct val="105000"/>
              </a:lnSpc>
              <a:spcBef>
                <a:spcPts val="1200"/>
              </a:spcBef>
              <a:spcAft>
                <a:spcPts val="0"/>
              </a:spcAft>
              <a:buSzPts val="523"/>
              <a:buNone/>
            </a:pPr>
            <a:r>
              <a:rPr lang="en" sz="1665"/>
              <a:t>Marital-Status:Describes the marital status of the individual, including categories like married, single, divorced, etc.</a:t>
            </a:r>
            <a:endParaRPr sz="1665"/>
          </a:p>
          <a:p>
            <a:pPr indent="0" lvl="0" marL="0" rtl="0" algn="l">
              <a:lnSpc>
                <a:spcPct val="105000"/>
              </a:lnSpc>
              <a:spcBef>
                <a:spcPts val="1200"/>
              </a:spcBef>
              <a:spcAft>
                <a:spcPts val="0"/>
              </a:spcAft>
              <a:buSzPts val="523"/>
              <a:buNone/>
            </a:pPr>
            <a:r>
              <a:rPr lang="en" sz="1665"/>
              <a:t>Occupation:Identifies the type of occupation or job held by the individual.</a:t>
            </a:r>
            <a:endParaRPr sz="1665"/>
          </a:p>
          <a:p>
            <a:pPr indent="0" lvl="0" marL="0" rtl="0" algn="l">
              <a:lnSpc>
                <a:spcPct val="105000"/>
              </a:lnSpc>
              <a:spcBef>
                <a:spcPts val="1200"/>
              </a:spcBef>
              <a:spcAft>
                <a:spcPts val="0"/>
              </a:spcAft>
              <a:buSzPts val="523"/>
              <a:buNone/>
            </a:pPr>
            <a:r>
              <a:rPr lang="en" sz="1665"/>
              <a:t>Relationship:Specifies the role of the individual in the family or relationship context.</a:t>
            </a:r>
            <a:endParaRPr sz="1665"/>
          </a:p>
          <a:p>
            <a:pPr indent="0" lvl="0" marL="0" rtl="0" algn="l">
              <a:lnSpc>
                <a:spcPct val="105000"/>
              </a:lnSpc>
              <a:spcBef>
                <a:spcPts val="1200"/>
              </a:spcBef>
              <a:spcAft>
                <a:spcPts val="1200"/>
              </a:spcAft>
              <a:buClr>
                <a:schemeClr val="dk1"/>
              </a:buClr>
              <a:buSzPts val="523"/>
              <a:buFont typeface="Arial"/>
              <a:buNone/>
            </a:pPr>
            <a:r>
              <a:t/>
            </a:r>
            <a:endParaRPr sz="1665"/>
          </a:p>
        </p:txBody>
      </p:sp>
      <p:sp>
        <p:nvSpPr>
          <p:cNvPr id="172" name="Google Shape;172;p17"/>
          <p:cNvSpPr txBox="1"/>
          <p:nvPr/>
        </p:nvSpPr>
        <p:spPr>
          <a:xfrm>
            <a:off x="7794600" y="4824300"/>
            <a:ext cx="1920900" cy="31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900"/>
              <a:t>Source: </a:t>
            </a:r>
            <a:r>
              <a:rPr lang="en" sz="900" u="sng">
                <a:solidFill>
                  <a:schemeClr val="accent5"/>
                </a:solidFill>
                <a:hlinkClick r:id="rId3">
                  <a:extLst>
                    <a:ext uri="{A12FA001-AC4F-418D-AE19-62706E023703}">
                      <ahyp:hlinkClr val="tx"/>
                    </a:ext>
                  </a:extLst>
                </a:hlinkClick>
              </a:rPr>
              <a:t>Kaggle Dataset</a:t>
            </a:r>
            <a:endParaRPr sz="1300">
              <a:solidFill>
                <a:schemeClr val="dk2"/>
              </a:solidFill>
            </a:endParaRPr>
          </a:p>
        </p:txBody>
      </p:sp>
      <p:sp>
        <p:nvSpPr>
          <p:cNvPr id="173" name="Google Shape;173;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500"/>
              <a:t>Dataset Description</a:t>
            </a:r>
            <a:endParaRPr b="1" sz="3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8"/>
          <p:cNvSpPr txBox="1"/>
          <p:nvPr>
            <p:ph idx="1" type="body"/>
          </p:nvPr>
        </p:nvSpPr>
        <p:spPr>
          <a:xfrm>
            <a:off x="1297500" y="12627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50"/>
              <a:t>Race:Represents the racial background of the individual.</a:t>
            </a:r>
            <a:endParaRPr sz="1650"/>
          </a:p>
          <a:p>
            <a:pPr indent="0" lvl="0" marL="0" rtl="0" algn="l">
              <a:spcBef>
                <a:spcPts val="1200"/>
              </a:spcBef>
              <a:spcAft>
                <a:spcPts val="0"/>
              </a:spcAft>
              <a:buClr>
                <a:schemeClr val="dk1"/>
              </a:buClr>
              <a:buSzPts val="1100"/>
              <a:buFont typeface="Arial"/>
              <a:buNone/>
            </a:pPr>
            <a:r>
              <a:rPr lang="en" sz="1650"/>
              <a:t>Sex:Indicates the gender of the individual, typically categorized as male or female.</a:t>
            </a:r>
            <a:endParaRPr sz="1650"/>
          </a:p>
          <a:p>
            <a:pPr indent="0" lvl="0" marL="0" rtl="0" algn="l">
              <a:spcBef>
                <a:spcPts val="1200"/>
              </a:spcBef>
              <a:spcAft>
                <a:spcPts val="0"/>
              </a:spcAft>
              <a:buClr>
                <a:schemeClr val="dk1"/>
              </a:buClr>
              <a:buSzPts val="1100"/>
              <a:buFont typeface="Arial"/>
              <a:buNone/>
            </a:pPr>
            <a:r>
              <a:rPr lang="en" sz="1650"/>
              <a:t>Capital-gain:Refers to the capital gains, representing the profit from the sale of an asset.</a:t>
            </a:r>
            <a:endParaRPr sz="1650"/>
          </a:p>
          <a:p>
            <a:pPr indent="0" lvl="0" marL="0" rtl="0" algn="l">
              <a:spcBef>
                <a:spcPts val="1200"/>
              </a:spcBef>
              <a:spcAft>
                <a:spcPts val="0"/>
              </a:spcAft>
              <a:buClr>
                <a:schemeClr val="dk1"/>
              </a:buClr>
              <a:buSzPts val="1100"/>
              <a:buFont typeface="Arial"/>
              <a:buNone/>
            </a:pPr>
            <a:r>
              <a:rPr lang="en" sz="1650"/>
              <a:t>Capital-loss:Represents the capital losses, indicating the financial loss from the sale of an asset.</a:t>
            </a:r>
            <a:endParaRPr sz="1650"/>
          </a:p>
          <a:p>
            <a:pPr indent="0" lvl="0" marL="0" rtl="0" algn="l">
              <a:spcBef>
                <a:spcPts val="1200"/>
              </a:spcBef>
              <a:spcAft>
                <a:spcPts val="1200"/>
              </a:spcAft>
              <a:buNone/>
            </a:pPr>
            <a:r>
              <a:t/>
            </a:r>
            <a:endParaRPr sz="1650"/>
          </a:p>
        </p:txBody>
      </p:sp>
      <p:sp>
        <p:nvSpPr>
          <p:cNvPr id="179" name="Google Shape;179;p18"/>
          <p:cNvSpPr txBox="1"/>
          <p:nvPr>
            <p:ph idx="2" type="body"/>
          </p:nvPr>
        </p:nvSpPr>
        <p:spPr>
          <a:xfrm>
            <a:off x="4933221" y="12627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50"/>
              <a:t>Hours-per-week:Denotes the average number of hours worked per week by the individual.</a:t>
            </a:r>
            <a:endParaRPr sz="1650"/>
          </a:p>
          <a:p>
            <a:pPr indent="0" lvl="0" marL="0" rtl="0" algn="l">
              <a:spcBef>
                <a:spcPts val="1200"/>
              </a:spcBef>
              <a:spcAft>
                <a:spcPts val="0"/>
              </a:spcAft>
              <a:buClr>
                <a:schemeClr val="dk1"/>
              </a:buClr>
              <a:buSzPts val="1100"/>
              <a:buFont typeface="Arial"/>
              <a:buNone/>
            </a:pPr>
            <a:r>
              <a:rPr lang="en" sz="1650"/>
              <a:t>Native_country:Specifies the country of origin or citizenship of the individual.</a:t>
            </a:r>
            <a:endParaRPr sz="1650"/>
          </a:p>
          <a:p>
            <a:pPr indent="0" lvl="0" marL="0" rtl="0" algn="l">
              <a:spcBef>
                <a:spcPts val="1200"/>
              </a:spcBef>
              <a:spcAft>
                <a:spcPts val="0"/>
              </a:spcAft>
              <a:buClr>
                <a:schemeClr val="dk1"/>
              </a:buClr>
              <a:buSzPts val="1100"/>
              <a:buFont typeface="Arial"/>
              <a:buNone/>
            </a:pPr>
            <a:r>
              <a:rPr lang="en" sz="1650"/>
              <a:t>Target:Binary variable indicating the target variable, often representing income brackets (e.g., &gt;50K or &lt;=50K).</a:t>
            </a:r>
            <a:endParaRPr sz="1650"/>
          </a:p>
          <a:p>
            <a:pPr indent="0" lvl="0" marL="0" rtl="0" algn="l">
              <a:spcBef>
                <a:spcPts val="1200"/>
              </a:spcBef>
              <a:spcAft>
                <a:spcPts val="1200"/>
              </a:spcAft>
              <a:buNone/>
            </a:pPr>
            <a:r>
              <a:t/>
            </a:r>
            <a:endParaRPr sz="1650"/>
          </a:p>
        </p:txBody>
      </p:sp>
      <p:sp>
        <p:nvSpPr>
          <p:cNvPr id="180" name="Google Shape;180;p18"/>
          <p:cNvSpPr txBox="1"/>
          <p:nvPr/>
        </p:nvSpPr>
        <p:spPr>
          <a:xfrm>
            <a:off x="7794600" y="4824300"/>
            <a:ext cx="1920900" cy="31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900"/>
              <a:t>Source: </a:t>
            </a:r>
            <a:r>
              <a:rPr lang="en" sz="900" u="sng">
                <a:solidFill>
                  <a:schemeClr val="accent5"/>
                </a:solidFill>
                <a:hlinkClick r:id="rId3">
                  <a:extLst>
                    <a:ext uri="{A12FA001-AC4F-418D-AE19-62706E023703}">
                      <ahyp:hlinkClr val="tx"/>
                    </a:ext>
                  </a:extLst>
                </a:hlinkClick>
              </a:rPr>
              <a:t>Kaggle Dataset</a:t>
            </a:r>
            <a:endParaRPr sz="1300">
              <a:solidFill>
                <a:schemeClr val="dk2"/>
              </a:solidFill>
            </a:endParaRPr>
          </a:p>
        </p:txBody>
      </p:sp>
      <p:sp>
        <p:nvSpPr>
          <p:cNvPr id="181" name="Google Shape;181;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500"/>
              <a:t>Dataset Description</a:t>
            </a:r>
            <a:endParaRPr b="1" sz="3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3500"/>
              <a:t>Data Exploration</a:t>
            </a:r>
            <a:endParaRPr b="1" sz="3500"/>
          </a:p>
        </p:txBody>
      </p:sp>
      <p:sp>
        <p:nvSpPr>
          <p:cNvPr id="187" name="Google Shape;187;p19"/>
          <p:cNvSpPr txBox="1"/>
          <p:nvPr>
            <p:ph idx="1" type="body"/>
          </p:nvPr>
        </p:nvSpPr>
        <p:spPr>
          <a:xfrm>
            <a:off x="1297500" y="1199625"/>
            <a:ext cx="7038900" cy="3381300"/>
          </a:xfrm>
          <a:prstGeom prst="rect">
            <a:avLst/>
          </a:prstGeom>
        </p:spPr>
        <p:txBody>
          <a:bodyPr anchorCtr="0" anchor="t" bIns="91425" lIns="91425" spcFirstLastPara="1" rIns="91425" wrap="square" tIns="91425">
            <a:noAutofit/>
          </a:bodyPr>
          <a:lstStyle/>
          <a:p>
            <a:pPr indent="-305276" lvl="0" marL="457200" rtl="0" algn="l">
              <a:lnSpc>
                <a:spcPct val="105000"/>
              </a:lnSpc>
              <a:spcBef>
                <a:spcPts val="0"/>
              </a:spcBef>
              <a:spcAft>
                <a:spcPts val="0"/>
              </a:spcAft>
              <a:buSzPts val="1208"/>
              <a:buChar char="●"/>
            </a:pPr>
            <a:r>
              <a:rPr lang="en" sz="1207"/>
              <a:t>Various methodologies were employed to gain deeper insights into the dataset, facilitating a better understanding for subsequent steps in data visualization. Initially, we identified the unique values within our dataset, uncovering the presence of '?' in some features. To address this, we systematically replaced these '?' occurrences with NaN values.</a:t>
            </a:r>
            <a:endParaRPr sz="1207"/>
          </a:p>
          <a:p>
            <a:pPr indent="-305276" lvl="0" marL="457200" rtl="0" algn="l">
              <a:lnSpc>
                <a:spcPct val="105000"/>
              </a:lnSpc>
              <a:spcBef>
                <a:spcPts val="0"/>
              </a:spcBef>
              <a:spcAft>
                <a:spcPts val="0"/>
              </a:spcAft>
              <a:buSzPts val="1208"/>
              <a:buChar char="●"/>
            </a:pPr>
            <a:r>
              <a:rPr lang="en" sz="1207"/>
              <a:t>Subsequently, we addressed the null values through two distinct approaches:</a:t>
            </a:r>
            <a:endParaRPr sz="1207"/>
          </a:p>
          <a:p>
            <a:pPr indent="0" lvl="0" marL="457200" rtl="0" algn="l">
              <a:lnSpc>
                <a:spcPct val="105000"/>
              </a:lnSpc>
              <a:spcBef>
                <a:spcPts val="1200"/>
              </a:spcBef>
              <a:spcAft>
                <a:spcPts val="0"/>
              </a:spcAft>
              <a:buSzPts val="852"/>
              <a:buNone/>
            </a:pPr>
            <a:r>
              <a:rPr lang="en" sz="1207"/>
              <a:t>Approach 1: We opted to remove all instances with null values, streamlining the dataset by dropping these records.</a:t>
            </a:r>
            <a:endParaRPr sz="1207"/>
          </a:p>
          <a:p>
            <a:pPr indent="0" lvl="0" marL="457200" rtl="0" algn="l">
              <a:lnSpc>
                <a:spcPct val="105000"/>
              </a:lnSpc>
              <a:spcBef>
                <a:spcPts val="1200"/>
              </a:spcBef>
              <a:spcAft>
                <a:spcPts val="0"/>
              </a:spcAft>
              <a:buSzPts val="852"/>
              <a:buNone/>
            </a:pPr>
            <a:r>
              <a:rPr lang="en" sz="1207"/>
              <a:t>Approach 2: For null values in certain features deemed to be Missing Completely at Random (MCAR), we pursued a strategy involving the replacement of missing values with either the mean, median, or mode of the respective features.</a:t>
            </a:r>
            <a:endParaRPr sz="1207"/>
          </a:p>
          <a:p>
            <a:pPr indent="-305276" lvl="0" marL="457200" rtl="0" algn="l">
              <a:lnSpc>
                <a:spcPct val="105000"/>
              </a:lnSpc>
              <a:spcBef>
                <a:spcPts val="1200"/>
              </a:spcBef>
              <a:spcAft>
                <a:spcPts val="0"/>
              </a:spcAft>
              <a:buSzPts val="1208"/>
              <a:buChar char="●"/>
            </a:pPr>
            <a:r>
              <a:rPr lang="en" sz="1207"/>
              <a:t>Finally, to prepare the data for further analysis, we performed label encoding and subsequently split the dataset. This comprehensive process ensures a cleaner and more structured dataset for subsequent stages of exploration and analysis</a:t>
            </a:r>
            <a:endParaRPr sz="1207"/>
          </a:p>
          <a:p>
            <a:pPr indent="0" lvl="0" marL="457200" rtl="0" algn="l">
              <a:lnSpc>
                <a:spcPct val="105000"/>
              </a:lnSpc>
              <a:spcBef>
                <a:spcPts val="1200"/>
              </a:spcBef>
              <a:spcAft>
                <a:spcPts val="1200"/>
              </a:spcAft>
              <a:buSzPts val="852"/>
              <a:buNone/>
            </a:pPr>
            <a:r>
              <a:t/>
            </a:r>
            <a:endParaRPr sz="1207"/>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3500"/>
              <a:t>Data Exploration</a:t>
            </a:r>
            <a:endParaRPr b="1" sz="3500"/>
          </a:p>
        </p:txBody>
      </p:sp>
      <p:sp>
        <p:nvSpPr>
          <p:cNvPr id="193" name="Google Shape;193;p20"/>
          <p:cNvSpPr txBox="1"/>
          <p:nvPr>
            <p:ph idx="1" type="body"/>
          </p:nvPr>
        </p:nvSpPr>
        <p:spPr>
          <a:xfrm>
            <a:off x="1297500" y="1080000"/>
            <a:ext cx="7038900" cy="3687600"/>
          </a:xfrm>
          <a:prstGeom prst="rect">
            <a:avLst/>
          </a:prstGeom>
        </p:spPr>
        <p:txBody>
          <a:bodyPr anchorCtr="0" anchor="t" bIns="91425" lIns="91425" spcFirstLastPara="1" rIns="91425" wrap="square" tIns="91425">
            <a:noAutofit/>
          </a:bodyPr>
          <a:lstStyle/>
          <a:p>
            <a:pPr indent="0" lvl="0" marL="0" marR="0" rtl="0" algn="l">
              <a:lnSpc>
                <a:spcPct val="105000"/>
              </a:lnSpc>
              <a:spcBef>
                <a:spcPts val="0"/>
              </a:spcBef>
              <a:spcAft>
                <a:spcPts val="0"/>
              </a:spcAft>
              <a:buNone/>
            </a:pPr>
            <a:r>
              <a:rPr lang="en" sz="1207"/>
              <a:t>Objective: Gain in-depth insights and prepare the dataset for analysis.</a:t>
            </a:r>
            <a:endParaRPr sz="1200">
              <a:solidFill>
                <a:srgbClr val="D1D5DB"/>
              </a:solidFill>
              <a:highlight>
                <a:srgbClr val="343541"/>
              </a:highlight>
              <a:latin typeface="Roboto"/>
              <a:ea typeface="Roboto"/>
              <a:cs typeface="Roboto"/>
              <a:sym typeface="Roboto"/>
            </a:endParaRPr>
          </a:p>
          <a:p>
            <a:pPr indent="-305276" lvl="0" marL="457200" rtl="0" algn="l">
              <a:lnSpc>
                <a:spcPct val="105000"/>
              </a:lnSpc>
              <a:spcBef>
                <a:spcPts val="1200"/>
              </a:spcBef>
              <a:spcAft>
                <a:spcPts val="0"/>
              </a:spcAft>
              <a:buSzPts val="1208"/>
              <a:buChar char="●"/>
            </a:pPr>
            <a:r>
              <a:rPr lang="en" sz="1207"/>
              <a:t>Identifying Unique and Null Values: </a:t>
            </a:r>
            <a:endParaRPr sz="1207"/>
          </a:p>
          <a:p>
            <a:pPr indent="-305276" lvl="1" marL="914400" rtl="0" algn="l">
              <a:lnSpc>
                <a:spcPct val="105000"/>
              </a:lnSpc>
              <a:spcBef>
                <a:spcPts val="0"/>
              </a:spcBef>
              <a:spcAft>
                <a:spcPts val="0"/>
              </a:spcAft>
              <a:buSzPts val="1208"/>
              <a:buChar char="○"/>
            </a:pPr>
            <a:r>
              <a:rPr lang="en" sz="1207"/>
              <a:t>We began by identifying unique values in the dataset, revealing the presence of '?' in some features.</a:t>
            </a:r>
            <a:endParaRPr sz="1207"/>
          </a:p>
          <a:p>
            <a:pPr indent="-305276" lvl="1" marL="914400" rtl="0" algn="l">
              <a:lnSpc>
                <a:spcPct val="105000"/>
              </a:lnSpc>
              <a:spcBef>
                <a:spcPts val="0"/>
              </a:spcBef>
              <a:spcAft>
                <a:spcPts val="0"/>
              </a:spcAft>
              <a:buSzPts val="1208"/>
              <a:buChar char="○"/>
            </a:pPr>
            <a:r>
              <a:rPr lang="en" sz="1207"/>
              <a:t>Handling '?' Occurrences: We systematically replaced '?' with NaN values to ensure data consistency.</a:t>
            </a:r>
            <a:endParaRPr sz="1200">
              <a:solidFill>
                <a:srgbClr val="D1D5DB"/>
              </a:solidFill>
              <a:highlight>
                <a:srgbClr val="343541"/>
              </a:highlight>
              <a:latin typeface="Roboto"/>
              <a:ea typeface="Roboto"/>
              <a:cs typeface="Roboto"/>
              <a:sym typeface="Roboto"/>
            </a:endParaRPr>
          </a:p>
          <a:p>
            <a:pPr indent="-305276" lvl="0" marL="457200" rtl="0" algn="l">
              <a:spcBef>
                <a:spcPts val="0"/>
              </a:spcBef>
              <a:spcAft>
                <a:spcPts val="0"/>
              </a:spcAft>
              <a:buSzPts val="1208"/>
              <a:buChar char="●"/>
            </a:pPr>
            <a:r>
              <a:rPr lang="en" sz="1207"/>
              <a:t>Dealing with Null Values</a:t>
            </a:r>
            <a:endParaRPr sz="1207"/>
          </a:p>
          <a:p>
            <a:pPr indent="-305276" lvl="1" marL="914400" marR="0" rtl="0" algn="l">
              <a:lnSpc>
                <a:spcPct val="105000"/>
              </a:lnSpc>
              <a:spcBef>
                <a:spcPts val="0"/>
              </a:spcBef>
              <a:spcAft>
                <a:spcPts val="0"/>
              </a:spcAft>
              <a:buSzPts val="1208"/>
              <a:buChar char="○"/>
            </a:pPr>
            <a:r>
              <a:rPr b="1" lang="en" sz="1207"/>
              <a:t>Approach 1</a:t>
            </a:r>
            <a:r>
              <a:rPr lang="en" sz="1207"/>
              <a:t>: Removing Null Values: We streamlined the dataset by removing instances with null values, ensuring data integrity.</a:t>
            </a:r>
            <a:endParaRPr sz="1207"/>
          </a:p>
          <a:p>
            <a:pPr indent="-305276" lvl="1" marL="914400" marR="0" rtl="0" algn="l">
              <a:lnSpc>
                <a:spcPct val="105000"/>
              </a:lnSpc>
              <a:spcBef>
                <a:spcPts val="0"/>
              </a:spcBef>
              <a:spcAft>
                <a:spcPts val="0"/>
              </a:spcAft>
              <a:buSzPts val="1208"/>
              <a:buChar char="○"/>
            </a:pPr>
            <a:r>
              <a:rPr b="1" lang="en" sz="1207"/>
              <a:t>Approach 2</a:t>
            </a:r>
            <a:r>
              <a:rPr lang="en" sz="1207"/>
              <a:t>: Handling Missing Values: For certain features with Missing Completely at Random (MCAR) null values, we adopted a strategy of replacing them with the mean, median, or mode, maintaining data quality.</a:t>
            </a:r>
            <a:endParaRPr sz="1207"/>
          </a:p>
          <a:p>
            <a:pPr indent="-305276" lvl="0" marL="457200" rtl="0" algn="l">
              <a:lnSpc>
                <a:spcPct val="105000"/>
              </a:lnSpc>
              <a:spcBef>
                <a:spcPts val="0"/>
              </a:spcBef>
              <a:spcAft>
                <a:spcPts val="0"/>
              </a:spcAft>
              <a:buSzPts val="1208"/>
              <a:buChar char="●"/>
            </a:pPr>
            <a:r>
              <a:rPr lang="en" sz="1207"/>
              <a:t>Data Preparation:</a:t>
            </a:r>
            <a:endParaRPr sz="1207"/>
          </a:p>
          <a:p>
            <a:pPr indent="-305276" lvl="1" marL="914400" marR="0" rtl="0" algn="l">
              <a:lnSpc>
                <a:spcPct val="105000"/>
              </a:lnSpc>
              <a:spcBef>
                <a:spcPts val="0"/>
              </a:spcBef>
              <a:spcAft>
                <a:spcPts val="0"/>
              </a:spcAft>
              <a:buSzPts val="1208"/>
              <a:buChar char="○"/>
            </a:pPr>
            <a:r>
              <a:rPr lang="en" sz="1207"/>
              <a:t>Label Encoding: To make the data suitable for analysis, we performed label encoding for categorical variables.</a:t>
            </a:r>
            <a:endParaRPr sz="1207"/>
          </a:p>
          <a:p>
            <a:pPr indent="-305276" lvl="1" marL="914400" marR="0" rtl="0" algn="l">
              <a:lnSpc>
                <a:spcPct val="105000"/>
              </a:lnSpc>
              <a:spcBef>
                <a:spcPts val="0"/>
              </a:spcBef>
              <a:spcAft>
                <a:spcPts val="0"/>
              </a:spcAft>
              <a:buSzPts val="1208"/>
              <a:buChar char="○"/>
            </a:pPr>
            <a:r>
              <a:rPr lang="en" sz="1207"/>
              <a:t>Dataset Splitting: We split the dataset into structured segments, ensuring a cleaner and more organized dataset for subsequent analysis.</a:t>
            </a:r>
            <a:endParaRPr sz="1207"/>
          </a:p>
          <a:p>
            <a:pPr indent="0" lvl="0" marL="457200" rtl="0" algn="l">
              <a:lnSpc>
                <a:spcPct val="105000"/>
              </a:lnSpc>
              <a:spcBef>
                <a:spcPts val="1200"/>
              </a:spcBef>
              <a:spcAft>
                <a:spcPts val="0"/>
              </a:spcAft>
              <a:buSzPts val="852"/>
              <a:buNone/>
            </a:pPr>
            <a:r>
              <a:t/>
            </a:r>
            <a:endParaRPr sz="1207"/>
          </a:p>
          <a:p>
            <a:pPr indent="-305276" lvl="0" marL="457200" rtl="0" algn="l">
              <a:lnSpc>
                <a:spcPct val="105000"/>
              </a:lnSpc>
              <a:spcBef>
                <a:spcPts val="1200"/>
              </a:spcBef>
              <a:spcAft>
                <a:spcPts val="0"/>
              </a:spcAft>
              <a:buSzPts val="1208"/>
              <a:buChar char="●"/>
            </a:pPr>
            <a:r>
              <a:rPr lang="en" sz="1207"/>
              <a:t>Finally, to prepare the data for further analysis, we performed label encoding and subsequently split the dataset. This comprehensive process ensures a cleaner and more structured dataset for subsequent stages of exploration and analysis</a:t>
            </a:r>
            <a:endParaRPr sz="1207"/>
          </a:p>
          <a:p>
            <a:pPr indent="0" lvl="0" marL="457200" rtl="0" algn="l">
              <a:lnSpc>
                <a:spcPct val="105000"/>
              </a:lnSpc>
              <a:spcBef>
                <a:spcPts val="1200"/>
              </a:spcBef>
              <a:spcAft>
                <a:spcPts val="1200"/>
              </a:spcAft>
              <a:buSzPts val="852"/>
              <a:buNone/>
            </a:pPr>
            <a:r>
              <a:t/>
            </a:r>
            <a:endParaRPr sz="1207"/>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3500"/>
              <a:t>Data Visualization</a:t>
            </a:r>
            <a:endParaRPr b="1" sz="3500"/>
          </a:p>
        </p:txBody>
      </p:sp>
      <p:sp>
        <p:nvSpPr>
          <p:cNvPr id="199" name="Google Shape;199;p21"/>
          <p:cNvSpPr txBox="1"/>
          <p:nvPr>
            <p:ph idx="1" type="body"/>
          </p:nvPr>
        </p:nvSpPr>
        <p:spPr>
          <a:xfrm>
            <a:off x="1297500" y="1163550"/>
            <a:ext cx="7038900" cy="29112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t>We employed label encoding on our dataset and conducted an analysis to determine the feature importance of each variable, aiming to discern their relationship with the target variable. Based on the visual representation on the right, it is evident that age and fnlwgt exhibit the highest feature importance among all the features concerning the target variable.</a:t>
            </a:r>
            <a:endParaRPr/>
          </a:p>
          <a:p>
            <a:pPr indent="0" lvl="0" marL="0" rtl="0" algn="l">
              <a:lnSpc>
                <a:spcPct val="100000"/>
              </a:lnSpc>
              <a:spcBef>
                <a:spcPts val="1200"/>
              </a:spcBef>
              <a:spcAft>
                <a:spcPts val="0"/>
              </a:spcAft>
              <a:buClr>
                <a:schemeClr val="dk1"/>
              </a:buClr>
              <a:buSzPts val="1100"/>
              <a:buFont typeface="Arial"/>
              <a:buNone/>
            </a:pPr>
            <a:r>
              <a:t/>
            </a:r>
            <a:endParaRPr/>
          </a:p>
          <a:p>
            <a:pPr indent="0" lvl="0" marL="0" rtl="0" algn="l">
              <a:lnSpc>
                <a:spcPct val="100000"/>
              </a:lnSpc>
              <a:spcBef>
                <a:spcPts val="1200"/>
              </a:spcBef>
              <a:spcAft>
                <a:spcPts val="0"/>
              </a:spcAft>
              <a:buNone/>
            </a:pPr>
            <a:r>
              <a:t/>
            </a:r>
            <a:endParaRPr/>
          </a:p>
          <a:p>
            <a:pPr indent="0" lvl="0" marL="0" rtl="0" algn="l">
              <a:spcBef>
                <a:spcPts val="1200"/>
              </a:spcBef>
              <a:spcAft>
                <a:spcPts val="1200"/>
              </a:spcAft>
              <a:buNone/>
            </a:pPr>
            <a:r>
              <a:rPr lang="en"/>
              <a:t>				</a:t>
            </a:r>
            <a:endParaRPr/>
          </a:p>
        </p:txBody>
      </p:sp>
      <p:pic>
        <p:nvPicPr>
          <p:cNvPr id="200" name="Google Shape;200;p21"/>
          <p:cNvPicPr preferRelativeResize="0"/>
          <p:nvPr/>
        </p:nvPicPr>
        <p:blipFill>
          <a:blip r:embed="rId3">
            <a:alphaModFix/>
          </a:blip>
          <a:stretch>
            <a:fillRect/>
          </a:stretch>
        </p:blipFill>
        <p:spPr>
          <a:xfrm>
            <a:off x="2713419" y="2350819"/>
            <a:ext cx="3144550" cy="2133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